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82" r:id="rId2"/>
    <p:sldMasterId id="2147483812" r:id="rId3"/>
    <p:sldMasterId id="2147483821" r:id="rId4"/>
    <p:sldMasterId id="2147483830" r:id="rId5"/>
  </p:sldMasterIdLst>
  <p:notesMasterIdLst>
    <p:notesMasterId r:id="rId60"/>
  </p:notesMasterIdLst>
  <p:handoutMasterIdLst>
    <p:handoutMasterId r:id="rId61"/>
  </p:handoutMasterIdLst>
  <p:sldIdLst>
    <p:sldId id="348" r:id="rId6"/>
    <p:sldId id="349" r:id="rId7"/>
    <p:sldId id="350" r:id="rId8"/>
    <p:sldId id="351" r:id="rId9"/>
    <p:sldId id="352" r:id="rId10"/>
    <p:sldId id="353" r:id="rId11"/>
    <p:sldId id="354" r:id="rId12"/>
    <p:sldId id="355" r:id="rId13"/>
    <p:sldId id="402" r:id="rId14"/>
    <p:sldId id="357" r:id="rId15"/>
    <p:sldId id="358" r:id="rId16"/>
    <p:sldId id="359" r:id="rId17"/>
    <p:sldId id="360" r:id="rId18"/>
    <p:sldId id="361" r:id="rId19"/>
    <p:sldId id="362" r:id="rId20"/>
    <p:sldId id="363" r:id="rId21"/>
    <p:sldId id="364" r:id="rId22"/>
    <p:sldId id="365" r:id="rId23"/>
    <p:sldId id="403"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404"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Lst>
  <p:sldSz cx="9144000" cy="6858000" type="screen4x3"/>
  <p:notesSz cx="6858000" cy="9144000"/>
  <p:custDataLst>
    <p:tags r:id="rId62"/>
  </p:custDataLst>
  <p:defaultTextStyle>
    <a:defPPr>
      <a:defRPr lang="en-US"/>
    </a:defPPr>
    <a:lvl1pPr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5pPr>
    <a:lvl6pPr marL="2286000" algn="l" defTabSz="457200" rtl="0" eaLnBrk="1" latinLnBrk="0" hangingPunct="1">
      <a:defRPr kern="1200">
        <a:solidFill>
          <a:srgbClr val="005C9E"/>
        </a:solidFill>
        <a:latin typeface="Arial" charset="0"/>
        <a:ea typeface="ヒラギノ角ゴ Pro W3" charset="-128"/>
        <a:cs typeface="ヒラギノ角ゴ Pro W3" charset="-128"/>
      </a:defRPr>
    </a:lvl6pPr>
    <a:lvl7pPr marL="2743200" algn="l" defTabSz="457200" rtl="0" eaLnBrk="1" latinLnBrk="0" hangingPunct="1">
      <a:defRPr kern="1200">
        <a:solidFill>
          <a:srgbClr val="005C9E"/>
        </a:solidFill>
        <a:latin typeface="Arial" charset="0"/>
        <a:ea typeface="ヒラギノ角ゴ Pro W3" charset="-128"/>
        <a:cs typeface="ヒラギノ角ゴ Pro W3" charset="-128"/>
      </a:defRPr>
    </a:lvl7pPr>
    <a:lvl8pPr marL="3200400" algn="l" defTabSz="457200" rtl="0" eaLnBrk="1" latinLnBrk="0" hangingPunct="1">
      <a:defRPr kern="1200">
        <a:solidFill>
          <a:srgbClr val="005C9E"/>
        </a:solidFill>
        <a:latin typeface="Arial" charset="0"/>
        <a:ea typeface="ヒラギノ角ゴ Pro W3" charset="-128"/>
        <a:cs typeface="ヒラギノ角ゴ Pro W3" charset="-128"/>
      </a:defRPr>
    </a:lvl8pPr>
    <a:lvl9pPr marL="3657600" algn="l" defTabSz="457200" rtl="0" eaLnBrk="1" latinLnBrk="0" hangingPunct="1">
      <a:defRPr kern="1200">
        <a:solidFill>
          <a:srgbClr val="005C9E"/>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xmlns="">
        <p15:guide id="1" orient="horz" pos="864">
          <p15:clr>
            <a:srgbClr val="A4A3A4"/>
          </p15:clr>
        </p15:guide>
        <p15:guide id="2" orient="horz" pos="3888">
          <p15:clr>
            <a:srgbClr val="A4A3A4"/>
          </p15:clr>
        </p15:guide>
        <p15:guide id="3" orient="horz" pos="4176">
          <p15:clr>
            <a:srgbClr val="A4A3A4"/>
          </p15:clr>
        </p15:guide>
        <p15:guide id="4" pos="5472">
          <p15:clr>
            <a:srgbClr val="A4A3A4"/>
          </p15:clr>
        </p15:guide>
        <p15:guide id="5" pos="432">
          <p15:clr>
            <a:srgbClr val="A4A3A4"/>
          </p15:clr>
        </p15:guide>
        <p15:guide id="6" pos="129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573"/>
    <a:srgbClr val="FDDA24"/>
    <a:srgbClr val="FDBE55"/>
    <a:srgbClr val="E7CE00"/>
    <a:srgbClr val="0078AD"/>
    <a:srgbClr val="559ED1"/>
    <a:srgbClr val="E4695A"/>
    <a:srgbClr val="C31088"/>
    <a:srgbClr val="B0BA1D"/>
    <a:srgbClr val="E17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4" autoAdjust="0"/>
    <p:restoredTop sz="94598" autoAdjust="0"/>
  </p:normalViewPr>
  <p:slideViewPr>
    <p:cSldViewPr snapToGrid="0">
      <p:cViewPr>
        <p:scale>
          <a:sx n="87" d="100"/>
          <a:sy n="87" d="100"/>
        </p:scale>
        <p:origin x="-246" y="-36"/>
      </p:cViewPr>
      <p:guideLst>
        <p:guide orient="horz" pos="864"/>
        <p:guide orient="horz" pos="3888"/>
        <p:guide orient="horz" pos="4176"/>
        <p:guide pos="5472"/>
        <p:guide pos="432"/>
        <p:guide pos="1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7" d="100"/>
        <a:sy n="47" d="100"/>
      </p:scale>
      <p:origin x="0" y="0"/>
    </p:cViewPr>
  </p:sorterViewPr>
  <p:notesViewPr>
    <p:cSldViewPr snapToGrid="0">
      <p:cViewPr varScale="1">
        <p:scale>
          <a:sx n="74" d="100"/>
          <a:sy n="74" d="100"/>
        </p:scale>
        <p:origin x="-20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63B8E8-F5CF-0F48-A1E8-08C530D7A18E}" type="datetimeFigureOut">
              <a:rPr lang="en-US" smtClean="0"/>
              <a:pPr/>
              <a:t>6/12/2019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34079-A58F-384D-BC77-CFEE6321C1F5}" type="slidenum">
              <a:rPr lang="en-US" smtClean="0"/>
              <a:pPr/>
              <a:t>‹#›</a:t>
            </a:fld>
            <a:endParaRPr lang="en-US"/>
          </a:p>
        </p:txBody>
      </p:sp>
    </p:spTree>
    <p:extLst>
      <p:ext uri="{BB962C8B-B14F-4D97-AF65-F5344CB8AC3E}">
        <p14:creationId xmlns:p14="http://schemas.microsoft.com/office/powerpoint/2010/main" val="1388652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chemeClr val="tx1"/>
                </a:solidFill>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solidFill>
                  <a:schemeClr val="tx1"/>
                </a:solidFill>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9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AEA4F845-AC77-0F4F-B613-43871740629E}" type="slidenum">
              <a:rPr lang="en-US"/>
              <a:pPr/>
              <a:t>‹#›</a:t>
            </a:fld>
            <a:endParaRPr lang="en-US"/>
          </a:p>
        </p:txBody>
      </p:sp>
    </p:spTree>
    <p:extLst>
      <p:ext uri="{BB962C8B-B14F-4D97-AF65-F5344CB8AC3E}">
        <p14:creationId xmlns:p14="http://schemas.microsoft.com/office/powerpoint/2010/main" val="24894189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228600" indent="-114300" algn="l" rtl="0" fontAlgn="base">
      <a:spcBef>
        <a:spcPct val="30000"/>
      </a:spcBef>
      <a:spcAft>
        <a:spcPct val="0"/>
      </a:spcAft>
      <a:buChar char="•"/>
      <a:defRPr sz="1200" kern="1200">
        <a:solidFill>
          <a:schemeClr val="tx1"/>
        </a:solidFill>
        <a:latin typeface="Arial" charset="0"/>
        <a:ea typeface="ヒラギノ角ゴ Pro W3" charset="-128"/>
        <a:cs typeface="ヒラギノ角ゴ Pro W3" charset="-128"/>
      </a:defRPr>
    </a:lvl2pPr>
    <a:lvl3pPr marL="457200" indent="-114300" algn="l" rtl="0" fontAlgn="base">
      <a:spcBef>
        <a:spcPct val="30000"/>
      </a:spcBef>
      <a:spcAft>
        <a:spcPct val="0"/>
      </a:spcAft>
      <a:buFont typeface="Arial" charset="0"/>
      <a:buChar char="–"/>
      <a:defRPr sz="1200" kern="1200">
        <a:solidFill>
          <a:schemeClr val="tx1"/>
        </a:solidFill>
        <a:latin typeface="Arial" charset="0"/>
        <a:ea typeface="ヒラギノ角ゴ Pro W3" charset="-128"/>
        <a:cs typeface="ヒラギノ角ゴ Pro W3" charset="-128"/>
      </a:defRPr>
    </a:lvl3pPr>
    <a:lvl4pPr marL="685800" indent="-114300" algn="l" rtl="0" fontAlgn="base">
      <a:spcBef>
        <a:spcPct val="30000"/>
      </a:spcBef>
      <a:spcAft>
        <a:spcPct val="0"/>
      </a:spcAft>
      <a:buChar char="•"/>
      <a:defRPr sz="1200" kern="1200">
        <a:solidFill>
          <a:schemeClr val="tx1"/>
        </a:solidFill>
        <a:latin typeface="Arial" charset="0"/>
        <a:ea typeface="ヒラギノ角ゴ Pro W3" charset="-128"/>
        <a:cs typeface="ヒラギノ角ゴ Pro W3" charset="-128"/>
      </a:defRPr>
    </a:lvl4pPr>
    <a:lvl5pPr marL="914400" indent="-114300" algn="l" rtl="0" fontAlgn="base">
      <a:spcBef>
        <a:spcPct val="30000"/>
      </a:spcBef>
      <a:spcAft>
        <a:spcPct val="0"/>
      </a:spcAft>
      <a:buFont typeface="Arial" charset="0"/>
      <a:buChar char="–"/>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52658C3F-194B-419F-AABC-E6BF29207E45}" type="slidenum">
              <a:rPr lang="en-US" smtClean="0">
                <a:ea typeface="ＭＳ Ｐゴシック"/>
                <a:cs typeface="ＭＳ Ｐゴシック"/>
              </a:rPr>
              <a:pPr/>
              <a:t>2</a:t>
            </a:fld>
            <a:endParaRPr lang="en-US" smtClean="0">
              <a:ea typeface="ＭＳ Ｐゴシック"/>
              <a:cs typeface="ＭＳ Ｐゴシック"/>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a:cs typeface="ＭＳ Ｐゴシック"/>
            </a:endParaRPr>
          </a:p>
        </p:txBody>
      </p:sp>
    </p:spTree>
    <p:extLst>
      <p:ext uri="{BB962C8B-B14F-4D97-AF65-F5344CB8AC3E}">
        <p14:creationId xmlns:p14="http://schemas.microsoft.com/office/powerpoint/2010/main" val="214910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4" y="4415794"/>
            <a:ext cx="5714999" cy="4511705"/>
          </a:xfrm>
        </p:spPr>
        <p:txBody>
          <a:bodyPr>
            <a:normAutofit/>
          </a:bodyPr>
          <a:lstStyle/>
          <a:p>
            <a:pPr>
              <a:spcBef>
                <a:spcPts val="579"/>
              </a:spcBef>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71355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938" y="4415790"/>
            <a:ext cx="5643562" cy="4733048"/>
          </a:xfrm>
        </p:spPr>
        <p:txBody>
          <a:bodyPr>
            <a:normAutofit/>
          </a:bodyPr>
          <a:lstStyle/>
          <a:p>
            <a:pPr>
              <a:spcBef>
                <a:spcPts val="579"/>
              </a:spcBef>
              <a:defRPr/>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46318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977" lvl="1" indent="-113133">
              <a:spcBef>
                <a:spcPts val="579"/>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289593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4" y="4279298"/>
            <a:ext cx="5929313" cy="4795762"/>
          </a:xfrm>
        </p:spPr>
        <p:txBody>
          <a:bodyPr>
            <a:noAutofit/>
          </a:bodyPr>
          <a:lstStyle/>
          <a:p>
            <a:pPr>
              <a:spcBef>
                <a:spcPts val="579"/>
              </a:spcBef>
              <a:defRPr/>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294212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54" y="4426861"/>
            <a:ext cx="5500687" cy="4415787"/>
          </a:xfrm>
        </p:spPr>
        <p:txBody>
          <a:bodyPr>
            <a:normAutofit/>
          </a:bodyPr>
          <a:lstStyle/>
          <a:p>
            <a:pPr>
              <a:spcBef>
                <a:spcPts val="578"/>
              </a:spcBef>
            </a:pPr>
            <a:endParaRPr lang="en-US" dirty="0"/>
          </a:p>
        </p:txBody>
      </p:sp>
      <p:sp>
        <p:nvSpPr>
          <p:cNvPr id="5" name="Slide Number Placeholder 4"/>
          <p:cNvSpPr>
            <a:spLocks noGrp="1"/>
          </p:cNvSpPr>
          <p:nvPr>
            <p:ph type="sldNum" sz="quarter" idx="11"/>
          </p:nvPr>
        </p:nvSpPr>
        <p:spPr/>
        <p:txBody>
          <a:bodyPr/>
          <a:lstStyle/>
          <a:p>
            <a:fld id="{1EE756C9-CD94-4B89-9ABD-F9ADC3002E16}" type="slidenum">
              <a:rPr lang="en-US" smtClean="0"/>
              <a:t>39</a:t>
            </a:fld>
            <a:endParaRPr lang="en-US" dirty="0"/>
          </a:p>
        </p:txBody>
      </p:sp>
      <p:sp>
        <p:nvSpPr>
          <p:cNvPr id="6" name="Footer Placeholder 4"/>
          <p:cNvSpPr>
            <a:spLocks noGrp="1"/>
          </p:cNvSpPr>
          <p:nvPr>
            <p:ph type="ftr" sz="quarter" idx="4"/>
          </p:nvPr>
        </p:nvSpPr>
        <p:spPr>
          <a:xfrm>
            <a:off x="0" y="8829967"/>
            <a:ext cx="2971800" cy="464820"/>
          </a:xfrm>
        </p:spPr>
        <p:txBody>
          <a:bodyPr/>
          <a:lstStyle/>
          <a:p>
            <a:r>
              <a:rPr lang="en-US" dirty="0" smtClean="0"/>
              <a:t>Medicare - Getting Started</a:t>
            </a:r>
            <a:endParaRPr lang="en-US" dirty="0"/>
          </a:p>
        </p:txBody>
      </p:sp>
    </p:spTree>
    <p:extLst>
      <p:ext uri="{BB962C8B-B14F-4D97-AF65-F5344CB8AC3E}">
        <p14:creationId xmlns:p14="http://schemas.microsoft.com/office/powerpoint/2010/main" val="290992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650" indent="-160650">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416834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34694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1" y="4415791"/>
            <a:ext cx="5786438" cy="449326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32719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271010"/>
          </a:xfrm>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43</a:t>
            </a:fld>
            <a:endParaRPr lang="en-US" dirty="0"/>
          </a:p>
        </p:txBody>
      </p:sp>
    </p:spTree>
    <p:extLst>
      <p:ext uri="{BB962C8B-B14F-4D97-AF65-F5344CB8AC3E}">
        <p14:creationId xmlns:p14="http://schemas.microsoft.com/office/powerpoint/2010/main" val="208819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347536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14710775-D65C-4B6D-B9B1-EFCEB6B06D5C}" type="slidenum">
              <a:rPr lang="en-US" smtClean="0"/>
              <a:pPr>
                <a:defRPr/>
              </a:pPr>
              <a:t>6</a:t>
            </a:fld>
            <a:endParaRPr lang="en-US"/>
          </a:p>
        </p:txBody>
      </p:sp>
    </p:spTree>
    <p:extLst>
      <p:ext uri="{BB962C8B-B14F-4D97-AF65-F5344CB8AC3E}">
        <p14:creationId xmlns:p14="http://schemas.microsoft.com/office/powerpoint/2010/main" val="140484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2" y="4415790"/>
            <a:ext cx="5786437" cy="4575810"/>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219375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399"/>
          </a:xfrm>
        </p:spPr>
        <p:txBody>
          <a:bodyPr>
            <a:normAutofit/>
          </a:bodyPr>
          <a:lstStyle/>
          <a:p>
            <a:pPr marL="0" lvl="1" indent="0" defTabSz="931545">
              <a:spcBef>
                <a:spcPts val="579"/>
              </a:spcBef>
              <a:buNone/>
            </a:pPr>
            <a:endParaRPr lang="en-US" dirty="0" smtClean="0"/>
          </a:p>
        </p:txBody>
      </p:sp>
      <p:sp>
        <p:nvSpPr>
          <p:cNvPr id="4" name="Footer Placeholder 3"/>
          <p:cNvSpPr>
            <a:spLocks noGrp="1"/>
          </p:cNvSpPr>
          <p:nvPr>
            <p:ph type="ftr" sz="quarter" idx="10"/>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1"/>
          </p:nvPr>
        </p:nvSpPr>
        <p:spPr/>
        <p:txBody>
          <a:bodyPr/>
          <a:lstStyle/>
          <a:p>
            <a:fld id="{38106D4A-DE46-4CB9-A3A2-8794926404ED}" type="slidenum">
              <a:rPr lang="en-US" smtClean="0"/>
              <a:pPr/>
              <a:t>46</a:t>
            </a:fld>
            <a:endParaRPr lang="en-US" dirty="0"/>
          </a:p>
        </p:txBody>
      </p:sp>
    </p:spTree>
    <p:extLst>
      <p:ext uri="{BB962C8B-B14F-4D97-AF65-F5344CB8AC3E}">
        <p14:creationId xmlns:p14="http://schemas.microsoft.com/office/powerpoint/2010/main" val="4241544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xfrm>
            <a:off x="500062" y="4279296"/>
            <a:ext cx="6000750" cy="4869543"/>
          </a:xfrm>
          <a:noFill/>
        </p:spPr>
        <p:txBody>
          <a:bodyPr wrap="square" numCol="1" anchor="t" anchorCtr="0" compatLnSpc="1">
            <a:prstTxWarp prst="textNoShape">
              <a:avLst/>
            </a:prstTxWarp>
            <a:normAutofit/>
          </a:bodyPr>
          <a:lstStyle/>
          <a:p>
            <a:pPr>
              <a:spcBef>
                <a:spcPts val="579"/>
              </a:spcBef>
            </a:pPr>
            <a:endParaRPr lang="en-US" dirty="0" smtClean="0">
              <a:cs typeface="Arial" charset="0"/>
            </a:endParaRPr>
          </a:p>
        </p:txBody>
      </p:sp>
      <p:sp>
        <p:nvSpPr>
          <p:cNvPr id="5" name="Slide Number Placeholder 4"/>
          <p:cNvSpPr>
            <a:spLocks noGrp="1"/>
          </p:cNvSpPr>
          <p:nvPr>
            <p:ph type="sldNum" sz="quarter" idx="10"/>
          </p:nvPr>
        </p:nvSpPr>
        <p:spPr/>
        <p:txBody>
          <a:bodyPr/>
          <a:lstStyle/>
          <a:p>
            <a:fld id="{8D3B99F0-B413-4F8E-9262-407D19939992}" type="slidenum">
              <a:rPr lang="en-US" smtClean="0"/>
              <a:pPr/>
              <a:t>47</a:t>
            </a:fld>
            <a:endParaRPr lang="en-US" dirty="0"/>
          </a:p>
        </p:txBody>
      </p:sp>
      <p:sp>
        <p:nvSpPr>
          <p:cNvPr id="2" name="Footer Placeholder 1"/>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338877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239" indent="-165239">
              <a:spcBef>
                <a:spcPts val="579"/>
              </a:spcBef>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4032216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4205518"/>
            <a:ext cx="6072188" cy="5017105"/>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2474825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027564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4253425"/>
            <a:ext cx="6072188" cy="4381000"/>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23046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600291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3133" indent="-113133">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290532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5" charset="-52"/>
                <a:ea typeface="ＭＳ Ｐゴシック" pitchFamily="-105" charset="-128"/>
                <a:cs typeface="ＭＳ Ｐゴシック" pitchFamily="-105" charset="-128"/>
              </a:rPr>
              <a:t>In most cases you get Part A automatically, but if not, you should consider signing up for Part A if you’re eligible to get it premium-free. You usually don’t pay a monthly premium for Part A coverage if you or your spouse paid Medicare taxes while working. </a:t>
            </a:r>
          </a:p>
          <a:p>
            <a:r>
              <a:rPr lang="en-US" sz="1200" kern="1200" dirty="0" smtClean="0">
                <a:solidFill>
                  <a:schemeClr val="tx1"/>
                </a:solidFill>
                <a:effectLst/>
                <a:latin typeface="Arial" pitchFamily="-105" charset="-52"/>
                <a:ea typeface="ＭＳ Ｐゴシック" pitchFamily="-105" charset="-128"/>
                <a:cs typeface="ＭＳ Ｐゴシック" pitchFamily="-105" charset="-128"/>
              </a:rPr>
              <a:t>If you aren’t eligible for premium-free Part A, you may be able to buy Part A if: </a:t>
            </a:r>
          </a:p>
          <a:p>
            <a:pPr lvl="0"/>
            <a:r>
              <a:rPr lang="en-US" sz="1200" kern="1200" dirty="0" smtClean="0">
                <a:solidFill>
                  <a:schemeClr val="tx1"/>
                </a:solidFill>
                <a:effectLst/>
                <a:latin typeface="Arial" pitchFamily="-105" charset="-52"/>
                <a:ea typeface="ＭＳ Ｐゴシック" pitchFamily="-105" charset="-128"/>
                <a:cs typeface="ＭＳ Ｐゴシック" pitchFamily="-105" charset="-128"/>
              </a:rPr>
              <a:t>You’re 65 or older, and you have (or are enrolling in) Part B and meet the citizenship and residency requirements. </a:t>
            </a:r>
          </a:p>
          <a:p>
            <a:pPr lvl="0"/>
            <a:r>
              <a:rPr lang="en-US" sz="1200" kern="1200" dirty="0" smtClean="0">
                <a:solidFill>
                  <a:schemeClr val="tx1"/>
                </a:solidFill>
                <a:effectLst/>
                <a:latin typeface="Arial" pitchFamily="-105" charset="-52"/>
                <a:ea typeface="ＭＳ Ｐゴシック" pitchFamily="-105" charset="-128"/>
                <a:cs typeface="ＭＳ Ｐゴシック" pitchFamily="-105" charset="-128"/>
              </a:rPr>
              <a:t>You’re under 65, disabled, and your premium-free Part A coverage ended because you returned to work. </a:t>
            </a:r>
          </a:p>
          <a:p>
            <a:r>
              <a:rPr lang="en-US" sz="1200" kern="1200" dirty="0" smtClean="0">
                <a:solidFill>
                  <a:schemeClr val="tx1"/>
                </a:solidFill>
                <a:effectLst/>
                <a:latin typeface="Arial" pitchFamily="-105" charset="-52"/>
                <a:ea typeface="ＭＳ Ｐゴシック" pitchFamily="-105" charset="-128"/>
                <a:cs typeface="ＭＳ Ｐゴシック" pitchFamily="-105" charset="-128"/>
              </a:rPr>
              <a:t>If you aren’t eligible for premium-free Part A, and you don’t buy it when you’re first eligible, your monthly premium may go up 10%. You’ll have to pay the higher premium for twice the number of years you could have had Part A, but didn’t sign up. The 10% premium surcharge will apply only after 12 months have elapsed from the last day of the IEP to the last date of the enrollment period you used to enroll. In other words, if it is less than 12 months, the penalty won’t apply. This penalty won’t apply to you if you're eligible for a Special Enrollment Period. You’re eligible for a Special Enrollment Period if you or your spouse (or family member if you’re disabled) is working, and covered by a group health plan through the employer or union based on that work, or during the 8-month period that begins the month after the employment ends or the group health plan coverage ends, whichever happens first.</a:t>
            </a:r>
          </a:p>
          <a:p>
            <a:r>
              <a:rPr lang="en-US" sz="1200" kern="1200" dirty="0" smtClean="0">
                <a:solidFill>
                  <a:schemeClr val="tx1"/>
                </a:solidFill>
                <a:effectLst/>
                <a:latin typeface="Arial" pitchFamily="-105" charset="-52"/>
                <a:ea typeface="ＭＳ Ｐゴシック" pitchFamily="-105" charset="-128"/>
                <a:cs typeface="ＭＳ Ｐゴシック" pitchFamily="-105" charset="-128"/>
              </a:rPr>
              <a:t>You may want to delay enrolling in Part A if you continue to work and want to continue to contribute to your Health Savings Account (HSA). Once you enroll in Medicare you can no longer contribute to your HSA. See IRS Publication 969 for more information.</a:t>
            </a:r>
            <a:r>
              <a:rPr lang="en-US" sz="1200" u="sng" kern="1200" dirty="0" smtClean="0">
                <a:solidFill>
                  <a:schemeClr val="tx1"/>
                </a:solidFill>
                <a:effectLst/>
                <a:latin typeface="Arial" pitchFamily="-105" charset="-52"/>
                <a:ea typeface="ＭＳ Ｐゴシック" pitchFamily="-105" charset="-128"/>
                <a:cs typeface="ＭＳ Ｐゴシック" pitchFamily="-105" charset="-128"/>
                <a:hlinkClick r:id="rId3"/>
              </a:rPr>
              <a:t> irs.gov/pub/</a:t>
            </a:r>
            <a:r>
              <a:rPr lang="en-US" sz="1200" u="sng" kern="1200" dirty="0" err="1" smtClean="0">
                <a:solidFill>
                  <a:schemeClr val="tx1"/>
                </a:solidFill>
                <a:effectLst/>
                <a:latin typeface="Arial" pitchFamily="-105" charset="-52"/>
                <a:ea typeface="ＭＳ Ｐゴシック" pitchFamily="-105" charset="-128"/>
                <a:cs typeface="ＭＳ Ｐゴシック" pitchFamily="-105" charset="-128"/>
                <a:hlinkClick r:id="rId3"/>
              </a:rPr>
              <a:t>irs</a:t>
            </a:r>
            <a:r>
              <a:rPr lang="en-US" sz="1200" u="sng" kern="1200" dirty="0" smtClean="0">
                <a:solidFill>
                  <a:schemeClr val="tx1"/>
                </a:solidFill>
                <a:effectLst/>
                <a:latin typeface="Arial" pitchFamily="-105" charset="-52"/>
                <a:ea typeface="ＭＳ Ｐゴシック" pitchFamily="-105" charset="-128"/>
                <a:cs typeface="ＭＳ Ｐゴシック" pitchFamily="-105" charset="-128"/>
                <a:hlinkClick r:id="rId3"/>
              </a:rPr>
              <a:t>-pdf/p969.pdf</a:t>
            </a:r>
            <a:endParaRPr lang="en-US" sz="1200" kern="1200" dirty="0" smtClean="0">
              <a:solidFill>
                <a:schemeClr val="tx1"/>
              </a:solidFill>
              <a:effectLst/>
              <a:latin typeface="Arial" pitchFamily="-105" charset="-52"/>
              <a:ea typeface="ＭＳ Ｐゴシック" pitchFamily="-105"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pPr>
              <a:defRPr/>
            </a:pPr>
            <a:fld id="{14710775-D65C-4B6D-B9B1-EFCEB6B06D5C}" type="slidenum">
              <a:rPr lang="en-US" smtClean="0"/>
              <a:pPr>
                <a:defRPr/>
              </a:pPr>
              <a:t>18</a:t>
            </a:fld>
            <a:endParaRPr lang="en-US"/>
          </a:p>
        </p:txBody>
      </p:sp>
    </p:spTree>
    <p:extLst>
      <p:ext uri="{BB962C8B-B14F-4D97-AF65-F5344CB8AC3E}">
        <p14:creationId xmlns:p14="http://schemas.microsoft.com/office/powerpoint/2010/main" val="55573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15790"/>
            <a:ext cx="5486400" cy="4585486"/>
          </a:xfrm>
        </p:spPr>
        <p:txBody>
          <a:bodyPr>
            <a:normAutofit/>
          </a:bodyPr>
          <a:lstStyle/>
          <a:p>
            <a:pPr>
              <a:spcBef>
                <a:spcPts val="579"/>
              </a:spcBef>
              <a:defRPr/>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309966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32122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174" y="4267200"/>
            <a:ext cx="6261652" cy="4800601"/>
          </a:xfrm>
        </p:spPr>
        <p:txBody>
          <a:bodyPr>
            <a:noAutofit/>
          </a:bodyPr>
          <a:lstStyle/>
          <a:p>
            <a:pPr marL="165239" marR="0" lvl="1" indent="-165239" algn="l" defTabSz="914400" rtl="0" eaLnBrk="1" fontAlgn="auto" latinLnBrk="0" hangingPunct="1">
              <a:lnSpc>
                <a:spcPct val="100000"/>
              </a:lnSpc>
              <a:spcBef>
                <a:spcPts val="579"/>
              </a:spcBef>
              <a:spcAft>
                <a:spcPts val="0"/>
              </a:spcAft>
              <a:buClrTx/>
              <a:buSzTx/>
              <a:buFont typeface="Wingdings" pitchFamily="2" charset="2"/>
              <a:buChar char="§"/>
              <a:tabLst/>
              <a:defRPr/>
            </a:pPr>
            <a:endParaRPr lang="en-US" sz="1100"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23628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27891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415790"/>
            <a:ext cx="5665304" cy="4183380"/>
          </a:xfrm>
        </p:spPr>
        <p:txBody>
          <a:bodyPr>
            <a:normAutofit/>
          </a:bodyPr>
          <a:lstStyle/>
          <a:p>
            <a:pPr>
              <a:spcBef>
                <a:spcPts val="579"/>
              </a:spcBef>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05843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Tree>
    <p:extLst>
      <p:ext uri="{BB962C8B-B14F-4D97-AF65-F5344CB8AC3E}">
        <p14:creationId xmlns:p14="http://schemas.microsoft.com/office/powerpoint/2010/main" val="120770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Slide 1">
    <p:spTree>
      <p:nvGrpSpPr>
        <p:cNvPr id="1" name=""/>
        <p:cNvGrpSpPr/>
        <p:nvPr/>
      </p:nvGrpSpPr>
      <p:grpSpPr>
        <a:xfrm>
          <a:off x="0" y="0"/>
          <a:ext cx="0" cy="0"/>
          <a:chOff x="0" y="0"/>
          <a:chExt cx="0" cy="0"/>
        </a:xfrm>
      </p:grpSpPr>
      <p:pic>
        <p:nvPicPr>
          <p:cNvPr id="9" name="Picture 8" descr="shutterstock_66136264.jpg"/>
          <p:cNvPicPr>
            <a:picLocks noChangeAspect="1"/>
          </p:cNvPicPr>
          <p:nvPr userDrawn="1"/>
        </p:nvPicPr>
        <p:blipFill>
          <a:blip r:embed="rId2" cstate="email"/>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smtClean="0"/>
              <a:t>Click to edit Master text styles</a:t>
            </a:r>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6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2913" y="6400756"/>
            <a:ext cx="605034" cy="241894"/>
          </a:xfrm>
          <a:prstGeom prst="rect">
            <a:avLst/>
          </a:prstGeom>
        </p:spPr>
        <p:txBody>
          <a:bodyPr lIns="0" tIns="0" rIns="0" bIns="0"/>
          <a:lstStyle>
            <a:lvl1pPr>
              <a:defRPr sz="1400">
                <a:solidFill>
                  <a:schemeClr val="tx1">
                    <a:lumMod val="50000"/>
                    <a:lumOff val="50000"/>
                  </a:schemeClr>
                </a:solidFill>
              </a:defRPr>
            </a:lvl1pPr>
          </a:lstStyle>
          <a:p>
            <a:pPr>
              <a:defRPr/>
            </a:pPr>
            <a:fld id="{D8974BD7-9713-40E7-9A3B-431A1ACF5457}" type="slidenum">
              <a:rPr lang="en-US" smtClean="0"/>
              <a:pPr>
                <a:defRPr/>
              </a:pPr>
              <a:t>‹#›</a:t>
            </a:fld>
            <a:endParaRPr lang="en-US" dirty="0"/>
          </a:p>
        </p:txBody>
      </p:sp>
    </p:spTree>
    <p:extLst>
      <p:ext uri="{BB962C8B-B14F-4D97-AF65-F5344CB8AC3E}">
        <p14:creationId xmlns:p14="http://schemas.microsoft.com/office/powerpoint/2010/main" val="1923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3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53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22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36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98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71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66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6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66356524.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smtClean="0"/>
              <a:t>Click to edit Master text styles</a:t>
            </a:r>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189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12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686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62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8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611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44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307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492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04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b="1" cap="none"/>
            </a:lvl1pPr>
            <a:lvl2pPr>
              <a:buClr>
                <a:schemeClr val="bg2"/>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02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498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62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638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75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317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5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923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394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93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0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31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427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99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7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076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697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86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442913" y="6400756"/>
            <a:ext cx="605034" cy="241894"/>
          </a:xfrm>
          <a:prstGeom prst="rect">
            <a:avLst/>
          </a:prstGeom>
        </p:spPr>
        <p:txBody>
          <a:bodyPr lIns="0" tIns="0" rIns="0" bIns="0"/>
          <a:lstStyle>
            <a:lvl1pPr>
              <a:defRPr sz="1400">
                <a:solidFill>
                  <a:schemeClr val="tx1">
                    <a:lumMod val="50000"/>
                    <a:lumOff val="50000"/>
                  </a:schemeClr>
                </a:solidFill>
              </a:defRPr>
            </a:lvl1pPr>
          </a:lstStyle>
          <a:p>
            <a:pPr>
              <a:defRPr/>
            </a:pPr>
            <a:fld id="{D8974BD7-9713-40E7-9A3B-431A1ACF5457}" type="slidenum">
              <a:rPr lang="en-US" smtClean="0"/>
              <a:pPr>
                <a:defRPr/>
              </a:pPr>
              <a:t>‹#›</a:t>
            </a:fld>
            <a:endParaRPr lang="en-US" dirty="0"/>
          </a:p>
        </p:txBody>
      </p:sp>
    </p:spTree>
    <p:extLst>
      <p:ext uri="{BB962C8B-B14F-4D97-AF65-F5344CB8AC3E}">
        <p14:creationId xmlns:p14="http://schemas.microsoft.com/office/powerpoint/2010/main" val="1423334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93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11" name="Picture 10" descr="Senior_Asian-Couple-7065413-sm.jpg"/>
          <p:cNvPicPr>
            <a:picLocks noChangeAspect="1"/>
          </p:cNvPicPr>
          <p:nvPr userDrawn="1"/>
        </p:nvPicPr>
        <p:blipFill>
          <a:blip r:embed="rId2" cstate="screen"/>
          <a:srcRect/>
          <a:stretch>
            <a:fillRect/>
          </a:stretch>
        </p:blipFill>
        <p:spPr>
          <a:xfrm>
            <a:off x="5770880" y="829115"/>
            <a:ext cx="3373120" cy="5753735"/>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smtClean="0"/>
              <a:t>Click to edit Master title style</a:t>
            </a:r>
            <a:endParaRPr lang="en-US" dirty="0"/>
          </a:p>
        </p:txBody>
      </p:sp>
      <p:pic>
        <p:nvPicPr>
          <p:cNvPr id="8" name="Picture 7" descr="Anthem NEW Frame Shape.png"/>
          <p:cNvPicPr>
            <a:picLocks noChangeAspect="1"/>
          </p:cNvPicPr>
          <p:nvPr userDrawn="1"/>
        </p:nvPicPr>
        <p:blipFill>
          <a:blip r:embed="rId3" cstate="email"/>
          <a:srcRect/>
          <a:stretch>
            <a:fillRect/>
          </a:stretch>
        </p:blipFill>
        <p:spPr>
          <a:xfrm>
            <a:off x="5700034" y="780364"/>
            <a:ext cx="3443965" cy="585780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920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375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011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57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86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250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7179" y="0"/>
            <a:ext cx="9151179" cy="609600"/>
          </a:xfrm>
          <a:prstGeom prst="rect">
            <a:avLst/>
          </a:prstGeom>
          <a:solidFill>
            <a:srgbClr val="009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9" y="386079"/>
            <a:ext cx="9151179" cy="999987"/>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29085" y="105466"/>
            <a:ext cx="1935480" cy="1935480"/>
          </a:xfrm>
          <a:prstGeom prst="rect">
            <a:avLst/>
          </a:prstGeom>
        </p:spPr>
      </p:pic>
      <p:sp>
        <p:nvSpPr>
          <p:cNvPr id="11" name="Footer Placeholder 2"/>
          <p:cNvSpPr>
            <a:spLocks noGrp="1"/>
          </p:cNvSpPr>
          <p:nvPr>
            <p:ph type="ftr" sz="quarter" idx="10"/>
          </p:nvPr>
        </p:nvSpPr>
        <p:spPr>
          <a:xfrm>
            <a:off x="1409701" y="6356356"/>
            <a:ext cx="7228115" cy="365125"/>
          </a:xfrm>
          <a:prstGeom prst="rect">
            <a:avLst/>
          </a:prstGeom>
        </p:spPr>
        <p:txBody>
          <a:bodyPr/>
          <a:lstStyle/>
          <a:p>
            <a:endParaRPr lang="en-US" dirty="0"/>
          </a:p>
        </p:txBody>
      </p:sp>
      <p:sp>
        <p:nvSpPr>
          <p:cNvPr id="12" name="Slide Number Placeholder 3"/>
          <p:cNvSpPr>
            <a:spLocks noGrp="1"/>
          </p:cNvSpPr>
          <p:nvPr>
            <p:ph type="sldNum" sz="quarter" idx="11"/>
          </p:nvPr>
        </p:nvSpPr>
        <p:spPr>
          <a:xfrm>
            <a:off x="261257" y="6371324"/>
            <a:ext cx="979715" cy="350157"/>
          </a:xfrm>
          <a:prstGeom prst="rect">
            <a:avLst/>
          </a:prstGeom>
        </p:spPr>
        <p:txBody>
          <a:bodyPr/>
          <a:lstStyle>
            <a:lvl1pPr algn="l">
              <a:defRPr/>
            </a:lvl1pPr>
          </a:lstStyle>
          <a:p>
            <a:fld id="{3E2D54C0-1CB3-E647-8D5C-1DE533F9800C}" type="slidenum">
              <a:rPr lang="en-US" smtClean="0"/>
              <a:pPr/>
              <a:t>‹#›</a:t>
            </a:fld>
            <a:endParaRPr lang="en-US" dirty="0"/>
          </a:p>
        </p:txBody>
      </p:sp>
      <p:sp>
        <p:nvSpPr>
          <p:cNvPr id="13" name="Title 1"/>
          <p:cNvSpPr>
            <a:spLocks noGrp="1"/>
          </p:cNvSpPr>
          <p:nvPr>
            <p:ph type="title" hasCustomPrompt="1"/>
          </p:nvPr>
        </p:nvSpPr>
        <p:spPr>
          <a:xfrm>
            <a:off x="377535" y="234133"/>
            <a:ext cx="5780192" cy="761546"/>
          </a:xfrm>
          <a:prstGeom prst="rect">
            <a:avLst/>
          </a:prstGeom>
        </p:spPr>
        <p:txBody>
          <a:bodyPr>
            <a:normAutofit/>
          </a:bodyPr>
          <a:lstStyle>
            <a:lvl1pPr algn="l">
              <a:defRPr sz="3200" b="1">
                <a:solidFill>
                  <a:schemeClr val="bg1"/>
                </a:solidFill>
                <a:latin typeface="Arial" charset="0"/>
                <a:ea typeface="Arial" charset="0"/>
                <a:cs typeface="Arial" charset="0"/>
              </a:defRPr>
            </a:lvl1pPr>
          </a:lstStyle>
          <a:p>
            <a:r>
              <a:rPr lang="en-US" dirty="0" smtClean="0"/>
              <a:t>Headline Arial </a:t>
            </a:r>
            <a:r>
              <a:rPr lang="en-US" dirty="0" err="1" smtClean="0"/>
              <a:t>pt</a:t>
            </a:r>
            <a:r>
              <a:rPr lang="en-US" dirty="0" smtClean="0"/>
              <a:t> 32</a:t>
            </a:r>
            <a:endParaRPr lang="en-US" dirty="0"/>
          </a:p>
        </p:txBody>
      </p:sp>
      <p:sp>
        <p:nvSpPr>
          <p:cNvPr id="14" name="Text Placeholder 5"/>
          <p:cNvSpPr>
            <a:spLocks noGrp="1"/>
          </p:cNvSpPr>
          <p:nvPr>
            <p:ph type="body" sz="quarter" idx="12"/>
          </p:nvPr>
        </p:nvSpPr>
        <p:spPr>
          <a:xfrm>
            <a:off x="344880" y="1538012"/>
            <a:ext cx="6753752" cy="4269230"/>
          </a:xfrm>
          <a:prstGeom prst="rect">
            <a:avLst/>
          </a:prstGeom>
        </p:spPr>
        <p:txBody>
          <a:bodyPr>
            <a:normAutofit/>
          </a:bodyPr>
          <a:lstStyle>
            <a:lvl1pPr marL="233363" indent="-233363">
              <a:buClr>
                <a:srgbClr val="0094D1"/>
              </a:buClr>
              <a:buFont typeface="Arial" panose="020B0604020202020204" pitchFamily="34" charset="0"/>
              <a:buChar char="•"/>
              <a:defRPr sz="2800">
                <a:latin typeface="+mn-lt"/>
              </a:defRPr>
            </a:lvl1pPr>
            <a:lvl2pPr marL="628650" indent="-171450">
              <a:buClr>
                <a:srgbClr val="0094D1"/>
              </a:buClr>
              <a:buFont typeface="Arial" charset="0"/>
              <a:buChar char="•"/>
              <a:defRPr sz="1800">
                <a:latin typeface="+mn-lt"/>
              </a:defRPr>
            </a:lvl2pPr>
            <a:lvl3pPr marL="1085850" indent="-171450">
              <a:buClr>
                <a:srgbClr val="0094D1"/>
              </a:buClr>
              <a:buFont typeface="Arial" charset="0"/>
              <a:buChar char="•"/>
              <a:defRPr sz="1800">
                <a:latin typeface="+mn-lt"/>
              </a:defRPr>
            </a:lvl3pPr>
            <a:lvl4pPr marL="1543050" indent="-171450">
              <a:buClr>
                <a:srgbClr val="0094D1"/>
              </a:buClr>
              <a:buFont typeface="Arial" charset="0"/>
              <a:buChar char="•"/>
              <a:defRPr sz="1800">
                <a:latin typeface="+mn-lt"/>
              </a:defRPr>
            </a:lvl4pPr>
            <a:lvl5pPr marL="2000250" indent="-171450">
              <a:buClr>
                <a:srgbClr val="0094D1"/>
              </a:buClr>
              <a:buFont typeface="Arial" charset="0"/>
              <a:buChar cha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540013" y="5993764"/>
            <a:ext cx="2239887" cy="618710"/>
          </a:xfrm>
          <a:prstGeom prst="rect">
            <a:avLst/>
          </a:prstGeom>
        </p:spPr>
      </p:pic>
    </p:spTree>
    <p:extLst>
      <p:ext uri="{BB962C8B-B14F-4D97-AF65-F5344CB8AC3E}">
        <p14:creationId xmlns:p14="http://schemas.microsoft.com/office/powerpoint/2010/main" val="14405894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p:cNvSpPr/>
          <p:nvPr userDrawn="1"/>
        </p:nvSpPr>
        <p:spPr>
          <a:xfrm>
            <a:off x="-7179" y="0"/>
            <a:ext cx="9151179" cy="609600"/>
          </a:xfrm>
          <a:prstGeom prst="rect">
            <a:avLst/>
          </a:prstGeom>
          <a:solidFill>
            <a:srgbClr val="009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9" y="386079"/>
            <a:ext cx="9151179" cy="999987"/>
          </a:xfrm>
          <a:prstGeom prst="rect">
            <a:avLst/>
          </a:prstGeom>
        </p:spPr>
      </p:pic>
      <p:sp>
        <p:nvSpPr>
          <p:cNvPr id="11" name="Footer Placeholder 2"/>
          <p:cNvSpPr>
            <a:spLocks noGrp="1"/>
          </p:cNvSpPr>
          <p:nvPr>
            <p:ph type="ftr" sz="quarter" idx="10"/>
          </p:nvPr>
        </p:nvSpPr>
        <p:spPr>
          <a:xfrm>
            <a:off x="1409701" y="6356356"/>
            <a:ext cx="7228115" cy="365125"/>
          </a:xfrm>
          <a:prstGeom prst="rect">
            <a:avLst/>
          </a:prstGeom>
        </p:spPr>
        <p:txBody>
          <a:bodyPr/>
          <a:lstStyle/>
          <a:p>
            <a:endParaRPr lang="en-US" dirty="0"/>
          </a:p>
        </p:txBody>
      </p:sp>
      <p:sp>
        <p:nvSpPr>
          <p:cNvPr id="13" name="Title 1"/>
          <p:cNvSpPr>
            <a:spLocks noGrp="1"/>
          </p:cNvSpPr>
          <p:nvPr>
            <p:ph type="title" hasCustomPrompt="1"/>
          </p:nvPr>
        </p:nvSpPr>
        <p:spPr>
          <a:xfrm>
            <a:off x="377535" y="234133"/>
            <a:ext cx="5780192" cy="761546"/>
          </a:xfrm>
          <a:prstGeom prst="rect">
            <a:avLst/>
          </a:prstGeom>
        </p:spPr>
        <p:txBody>
          <a:bodyPr>
            <a:normAutofit/>
          </a:bodyPr>
          <a:lstStyle>
            <a:lvl1pPr algn="l">
              <a:defRPr sz="3200" b="1">
                <a:solidFill>
                  <a:schemeClr val="bg1"/>
                </a:solidFill>
                <a:latin typeface="Arial" charset="0"/>
                <a:ea typeface="Arial" charset="0"/>
                <a:cs typeface="Arial" charset="0"/>
              </a:defRPr>
            </a:lvl1pPr>
          </a:lstStyle>
          <a:p>
            <a:r>
              <a:rPr lang="en-US" dirty="0" smtClean="0"/>
              <a:t>Headline Arial </a:t>
            </a:r>
            <a:r>
              <a:rPr lang="en-US" dirty="0" err="1" smtClean="0"/>
              <a:t>pt</a:t>
            </a:r>
            <a:r>
              <a:rPr lang="en-US" dirty="0" smtClean="0"/>
              <a:t> 32</a:t>
            </a:r>
            <a:endParaRPr lang="en-US" dirty="0"/>
          </a:p>
        </p:txBody>
      </p:sp>
      <p:sp>
        <p:nvSpPr>
          <p:cNvPr id="14" name="Text Placeholder 5"/>
          <p:cNvSpPr>
            <a:spLocks noGrp="1"/>
          </p:cNvSpPr>
          <p:nvPr>
            <p:ph type="body" sz="quarter" idx="12"/>
          </p:nvPr>
        </p:nvSpPr>
        <p:spPr>
          <a:xfrm>
            <a:off x="344879" y="1538012"/>
            <a:ext cx="8546027" cy="4269230"/>
          </a:xfrm>
          <a:prstGeom prst="rect">
            <a:avLst/>
          </a:prstGeom>
        </p:spPr>
        <p:txBody>
          <a:bodyPr>
            <a:normAutofit/>
          </a:bodyPr>
          <a:lstStyle>
            <a:lvl1pPr marL="233363" indent="-233363">
              <a:buClr>
                <a:srgbClr val="0094D1"/>
              </a:buClr>
              <a:buFont typeface="Arial" panose="020B0604020202020204" pitchFamily="34" charset="0"/>
              <a:buChar char="•"/>
              <a:defRPr sz="2800">
                <a:latin typeface="+mn-lt"/>
              </a:defRPr>
            </a:lvl1pPr>
            <a:lvl2pPr marL="628650" indent="-171450">
              <a:buClr>
                <a:srgbClr val="0094D1"/>
              </a:buClr>
              <a:buFont typeface="Arial" charset="0"/>
              <a:buChar char="•"/>
              <a:defRPr sz="1800">
                <a:latin typeface="+mn-lt"/>
              </a:defRPr>
            </a:lvl2pPr>
            <a:lvl3pPr marL="1085850" indent="-171450">
              <a:buClr>
                <a:srgbClr val="0094D1"/>
              </a:buClr>
              <a:buFont typeface="Arial" charset="0"/>
              <a:buChar char="•"/>
              <a:defRPr sz="1800">
                <a:latin typeface="+mn-lt"/>
              </a:defRPr>
            </a:lvl3pPr>
            <a:lvl4pPr marL="1543050" indent="-171450">
              <a:buClr>
                <a:srgbClr val="0094D1"/>
              </a:buClr>
              <a:buFont typeface="Arial" charset="0"/>
              <a:buChar char="•"/>
              <a:defRPr sz="1800">
                <a:latin typeface="+mn-lt"/>
              </a:defRPr>
            </a:lvl4pPr>
            <a:lvl5pPr marL="2000250" indent="-171450">
              <a:buClr>
                <a:srgbClr val="0094D1"/>
              </a:buClr>
              <a:buFont typeface="Arial" charset="0"/>
              <a:buChar cha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40013" y="5993764"/>
            <a:ext cx="2239887" cy="618710"/>
          </a:xfrm>
          <a:prstGeom prst="rect">
            <a:avLst/>
          </a:prstGeom>
        </p:spPr>
      </p:pic>
    </p:spTree>
    <p:extLst>
      <p:ext uri="{BB962C8B-B14F-4D97-AF65-F5344CB8AC3E}">
        <p14:creationId xmlns:p14="http://schemas.microsoft.com/office/powerpoint/2010/main" val="30808189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10" name="Picture 9" descr="200258139-001.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all">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791" y="254000"/>
            <a:ext cx="1846580" cy="290750"/>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7" name="Picture 6" descr="167437356.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8" name="Picture 7" descr="Business Corporate F HS A Professional woman RF 06 10.jpg"/>
          <p:cNvPicPr>
            <a:picLocks noChangeAspect="1"/>
          </p:cNvPicPr>
          <p:nvPr userDrawn="1"/>
        </p:nvPicPr>
        <p:blipFill>
          <a:blip r:embed="rId2" cstate="screen"/>
          <a:srcRect l="12533"/>
          <a:stretch>
            <a:fillRect/>
          </a:stretch>
        </p:blipFill>
        <p:spPr>
          <a:xfrm>
            <a:off x="5811520" y="811720"/>
            <a:ext cx="3332480" cy="5715000"/>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8036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1584960"/>
            <a:ext cx="4046537" cy="4791717"/>
          </a:xfrm>
        </p:spPr>
        <p:txBody>
          <a:bodyPr/>
          <a:lstStyle>
            <a:lvl1pPr>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8" name="Picture 7" descr="Provider Medical F AN AC doctor measuring young patient height RF 12 09.jpg"/>
          <p:cNvPicPr>
            <a:picLocks noChangeAspect="1"/>
          </p:cNvPicPr>
          <p:nvPr userDrawn="1"/>
        </p:nvPicPr>
        <p:blipFill>
          <a:blip r:embed="rId2" cstate="screen"/>
          <a:srcRect/>
          <a:stretch>
            <a:fillRect/>
          </a:stretch>
        </p:blipFill>
        <p:spPr>
          <a:xfrm>
            <a:off x="5795779" y="635318"/>
            <a:ext cx="3348221" cy="5653722"/>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532524"/>
            <a:ext cx="3443965" cy="5857804"/>
          </a:xfrm>
          <a:prstGeom prst="rect">
            <a:avLst/>
          </a:prstGeom>
        </p:spPr>
      </p:pic>
      <p:sp>
        <p:nvSpPr>
          <p:cNvPr id="3" name="Content Placeholder 2"/>
          <p:cNvSpPr>
            <a:spLocks noGrp="1"/>
          </p:cNvSpPr>
          <p:nvPr userDrawn="1">
            <p:ph sz="half" idx="1"/>
          </p:nvPr>
        </p:nvSpPr>
        <p:spPr>
          <a:xfrm>
            <a:off x="549244" y="1595120"/>
            <a:ext cx="4776364" cy="478155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342640" cy="731521"/>
          </a:xfrm>
        </p:spPr>
        <p:txBody>
          <a:bodyPr/>
          <a:lstStyle/>
          <a:p>
            <a:r>
              <a:rPr lang="en-US" dirty="0" smtClean="0"/>
              <a:t>Click to edit Master title style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8" name="Picture 7" descr="Lefestyle Active MF WT AC family playing soccer RF 07 10.jpg"/>
          <p:cNvPicPr>
            <a:picLocks noChangeAspect="1"/>
          </p:cNvPicPr>
          <p:nvPr userDrawn="1"/>
        </p:nvPicPr>
        <p:blipFill>
          <a:blip r:embed="rId2" cstate="screen"/>
          <a:srcRect/>
          <a:stretch>
            <a:fillRect/>
          </a:stretch>
        </p:blipFill>
        <p:spPr>
          <a:xfrm>
            <a:off x="5770880" y="634365"/>
            <a:ext cx="3373120" cy="5664835"/>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532524"/>
            <a:ext cx="3443965" cy="5857804"/>
          </a:xfrm>
          <a:prstGeom prst="rect">
            <a:avLst/>
          </a:prstGeom>
        </p:spPr>
      </p:pic>
      <p:sp>
        <p:nvSpPr>
          <p:cNvPr id="3" name="Content Placeholder 2"/>
          <p:cNvSpPr>
            <a:spLocks noGrp="1"/>
          </p:cNvSpPr>
          <p:nvPr userDrawn="1">
            <p:ph sz="half" idx="1"/>
          </p:nvPr>
        </p:nvSpPr>
        <p:spPr>
          <a:xfrm>
            <a:off x="549244" y="1595120"/>
            <a:ext cx="4776364" cy="478155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342640" cy="731521"/>
          </a:xfrm>
        </p:spPr>
        <p:txBody>
          <a:bodyPr/>
          <a:lstStyle/>
          <a:p>
            <a:r>
              <a:rPr lang="en-US" dirty="0" smtClean="0"/>
              <a:t>Click to edit Master title style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7" name="Picture 6" descr="shutterstock_21369403.jpg"/>
          <p:cNvPicPr>
            <a:picLocks noChangeAspect="1"/>
          </p:cNvPicPr>
          <p:nvPr userDrawn="1"/>
        </p:nvPicPr>
        <p:blipFill>
          <a:blip r:embed="rId2" cstate="email"/>
          <a:srcRect/>
          <a:stretch>
            <a:fillRect/>
          </a:stretch>
        </p:blipFill>
        <p:spPr>
          <a:xfrm>
            <a:off x="0" y="-1"/>
            <a:ext cx="9144000" cy="685800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Divider Title Slide 1">
    <p:spTree>
      <p:nvGrpSpPr>
        <p:cNvPr id="1" name=""/>
        <p:cNvGrpSpPr/>
        <p:nvPr/>
      </p:nvGrpSpPr>
      <p:grpSpPr>
        <a:xfrm>
          <a:off x="0" y="0"/>
          <a:ext cx="0" cy="0"/>
          <a:chOff x="0" y="0"/>
          <a:chExt cx="0" cy="0"/>
        </a:xfrm>
      </p:grpSpPr>
      <p:pic>
        <p:nvPicPr>
          <p:cNvPr id="8" name="Picture 7" descr="Business Casual MF WT A call center with headset RF 04 10.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8" name="Picture 7" descr="Family adopting dog 86536929.jpg"/>
          <p:cNvPicPr>
            <a:picLocks noChangeAspect="1"/>
          </p:cNvPicPr>
          <p:nvPr userDrawn="1"/>
        </p:nvPicPr>
        <p:blipFill>
          <a:blip r:embed="rId2" cstate="screen"/>
          <a:srcRect/>
          <a:stretch>
            <a:fillRect/>
          </a:stretch>
        </p:blipFill>
        <p:spPr>
          <a:xfrm>
            <a:off x="5717075" y="805640"/>
            <a:ext cx="3426925" cy="5628640"/>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6487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10" name="Picture 9" descr="75910189.jpg"/>
          <p:cNvPicPr>
            <a:picLocks noChangeAspect="1"/>
          </p:cNvPicPr>
          <p:nvPr userDrawn="1"/>
        </p:nvPicPr>
        <p:blipFill>
          <a:blip r:embed="rId2" cstate="screen"/>
          <a:srcRect/>
          <a:stretch>
            <a:fillRect/>
          </a:stretch>
        </p:blipFill>
        <p:spPr>
          <a:xfrm>
            <a:off x="5760720" y="853564"/>
            <a:ext cx="3383280" cy="5680612"/>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6487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smtClean="0"/>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Title Slide 1">
    <p:spTree>
      <p:nvGrpSpPr>
        <p:cNvPr id="1" name=""/>
        <p:cNvGrpSpPr/>
        <p:nvPr/>
      </p:nvGrpSpPr>
      <p:grpSpPr>
        <a:xfrm>
          <a:off x="0" y="0"/>
          <a:ext cx="0" cy="0"/>
          <a:chOff x="0" y="0"/>
          <a:chExt cx="0" cy="0"/>
        </a:xfrm>
      </p:grpSpPr>
      <p:pic>
        <p:nvPicPr>
          <p:cNvPr id="9" name="Picture 8" descr="shutterstock_80229058.jpg"/>
          <p:cNvPicPr>
            <a:picLocks noChangeAspect="1"/>
          </p:cNvPicPr>
          <p:nvPr userDrawn="1"/>
        </p:nvPicPr>
        <p:blipFill>
          <a:blip r:embed="rId2" cstate="email"/>
          <a:srcRect/>
          <a:stretch>
            <a:fillRect/>
          </a:stretch>
        </p:blipFill>
        <p:spPr>
          <a:xfrm>
            <a:off x="-1" y="0"/>
            <a:ext cx="9144001"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Divider Title Slide 1">
    <p:spTree>
      <p:nvGrpSpPr>
        <p:cNvPr id="1" name=""/>
        <p:cNvGrpSpPr/>
        <p:nvPr/>
      </p:nvGrpSpPr>
      <p:grpSpPr>
        <a:xfrm>
          <a:off x="0" y="0"/>
          <a:ext cx="0" cy="0"/>
          <a:chOff x="0" y="0"/>
          <a:chExt cx="0" cy="0"/>
        </a:xfrm>
      </p:grpSpPr>
      <p:pic>
        <p:nvPicPr>
          <p:cNvPr id="9" name="Picture 8" descr="82152205-sm.jpg"/>
          <p:cNvPicPr>
            <a:picLocks noChangeAspect="1"/>
          </p:cNvPicPr>
          <p:nvPr userDrawn="1"/>
        </p:nvPicPr>
        <p:blipFill>
          <a:blip r:embed="rId2" cstate="email"/>
          <a:srcRect/>
          <a:stretch>
            <a:fillRect/>
          </a:stretch>
        </p:blipFill>
        <p:spPr>
          <a:xfrm>
            <a:off x="0" y="1"/>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9" name="Picture 8" descr="Anthem NEW Frame Shape.png"/>
          <p:cNvPicPr>
            <a:picLocks noChangeAspect="1"/>
          </p:cNvPicPr>
          <p:nvPr userDrawn="1"/>
        </p:nvPicPr>
        <p:blipFill>
          <a:blip r:embed="rId2" cstate="email"/>
          <a:srcRect/>
          <a:stretch>
            <a:fillRect/>
          </a:stretch>
        </p:blipFill>
        <p:spPr>
          <a:xfrm>
            <a:off x="5700034" y="780364"/>
            <a:ext cx="3443965" cy="5857804"/>
          </a:xfrm>
          <a:prstGeom prst="rect">
            <a:avLst/>
          </a:prstGeom>
        </p:spPr>
      </p:pic>
      <p:pic>
        <p:nvPicPr>
          <p:cNvPr id="8" name="Picture 7" descr="Senior_Asian-Couple-7065413-sm.jpg"/>
          <p:cNvPicPr>
            <a:picLocks noChangeAspect="1"/>
          </p:cNvPicPr>
          <p:nvPr userDrawn="1"/>
        </p:nvPicPr>
        <p:blipFill>
          <a:blip r:embed="rId3" cstate="screen"/>
          <a:srcRect/>
          <a:stretch>
            <a:fillRect/>
          </a:stretch>
        </p:blipFill>
        <p:spPr>
          <a:xfrm>
            <a:off x="5770880" y="829115"/>
            <a:ext cx="3373120" cy="5753735"/>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11" name="Picture 10" descr="Business Casual M WT A standing up at desk w laptop RF 05 10.jpg"/>
          <p:cNvPicPr>
            <a:picLocks noChangeAspect="1"/>
          </p:cNvPicPr>
          <p:nvPr userDrawn="1"/>
        </p:nvPicPr>
        <p:blipFill>
          <a:blip r:embed="rId2" cstate="screen"/>
          <a:srcRect/>
          <a:stretch>
            <a:fillRect/>
          </a:stretch>
        </p:blipFill>
        <p:spPr>
          <a:xfrm>
            <a:off x="5781040" y="877828"/>
            <a:ext cx="3362960" cy="5653722"/>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5" y="78036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7" name="Picture 6" descr="167114802.jpg"/>
          <p:cNvPicPr>
            <a:picLocks noChangeAspect="1"/>
          </p:cNvPicPr>
          <p:nvPr userDrawn="1"/>
        </p:nvPicPr>
        <p:blipFill>
          <a:blip r:embed="rId2" cstate="screen"/>
          <a:srcRect/>
          <a:stretch>
            <a:fillRect/>
          </a:stretch>
        </p:blipFill>
        <p:spPr>
          <a:xfrm>
            <a:off x="-1" y="0"/>
            <a:ext cx="9144001"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Title Slide 1">
    <p:spTree>
      <p:nvGrpSpPr>
        <p:cNvPr id="1" name=""/>
        <p:cNvGrpSpPr/>
        <p:nvPr/>
      </p:nvGrpSpPr>
      <p:grpSpPr>
        <a:xfrm>
          <a:off x="0" y="0"/>
          <a:ext cx="0" cy="0"/>
          <a:chOff x="0" y="0"/>
          <a:chExt cx="0" cy="0"/>
        </a:xfrm>
      </p:grpSpPr>
      <p:pic>
        <p:nvPicPr>
          <p:cNvPr id="8" name="Picture 7" descr="shutterstock_51688873.jpg"/>
          <p:cNvPicPr>
            <a:picLocks noChangeAspect="1"/>
          </p:cNvPicPr>
          <p:nvPr userDrawn="1"/>
        </p:nvPicPr>
        <p:blipFill>
          <a:blip r:embed="rId2" cstate="email"/>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6" name="Picture 5"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8" name="Picture 7" descr="customer-service_77005811.jpg"/>
          <p:cNvPicPr>
            <a:picLocks noChangeAspect="1"/>
          </p:cNvPicPr>
          <p:nvPr userDrawn="1"/>
        </p:nvPicPr>
        <p:blipFill>
          <a:blip r:embed="rId2" cstate="screen"/>
          <a:srcRect/>
          <a:stretch>
            <a:fillRect/>
          </a:stretch>
        </p:blipFill>
        <p:spPr>
          <a:xfrm flipH="1">
            <a:off x="5770880" y="867666"/>
            <a:ext cx="3373120" cy="5654226"/>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6487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smtClean="0"/>
              <a:t>Click to edit Master title style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11" name="Picture 10" descr="mom-dad-baby-56529279.jpg"/>
          <p:cNvPicPr>
            <a:picLocks noChangeAspect="1"/>
          </p:cNvPicPr>
          <p:nvPr userDrawn="1"/>
        </p:nvPicPr>
        <p:blipFill>
          <a:blip r:embed="rId2" cstate="screen"/>
          <a:srcRect/>
          <a:stretch>
            <a:fillRect/>
          </a:stretch>
        </p:blipFill>
        <p:spPr>
          <a:xfrm>
            <a:off x="5811520" y="893750"/>
            <a:ext cx="3332480" cy="5720080"/>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9585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smtClean="0"/>
              <a:t>Click to edit Master title style</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descr="title page-revised.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74205" cy="6858001"/>
          </a:xfrm>
          <a:prstGeom prst="rect">
            <a:avLst/>
          </a:prstGeom>
        </p:spPr>
      </p:pic>
    </p:spTree>
    <p:extLst>
      <p:ext uri="{BB962C8B-B14F-4D97-AF65-F5344CB8AC3E}">
        <p14:creationId xmlns:p14="http://schemas.microsoft.com/office/powerpoint/2010/main" val="21808748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1.jpg"/><Relationship Id="rId4" Type="http://schemas.openxmlformats.org/officeDocument/2006/relationships/slideLayout" Target="../slideLayouts/slideLayout6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4.png"/><Relationship Id="rId4" Type="http://schemas.openxmlformats.org/officeDocument/2006/relationships/slideLayout" Target="../slideLayouts/slideLayout6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4.png"/><Relationship Id="rId4" Type="http://schemas.openxmlformats.org/officeDocument/2006/relationships/slideLayout" Target="../slideLayouts/slideLayout7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4.png"/><Relationship Id="rId4" Type="http://schemas.openxmlformats.org/officeDocument/2006/relationships/slideLayout" Target="../slideLayouts/slideLayout8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504361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1"/>
          <p:cNvSpPr>
            <a:spLocks noGrp="1"/>
          </p:cNvSpPr>
          <p:nvPr>
            <p:ph type="title"/>
          </p:nvPr>
        </p:nvSpPr>
        <p:spPr>
          <a:xfrm>
            <a:off x="121920" y="284480"/>
            <a:ext cx="490728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3" name="Picture 12"/>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7289057" y="284480"/>
            <a:ext cx="1742231" cy="27432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95" r:id="rId2"/>
    <p:sldLayoutId id="2147483732" r:id="rId3"/>
    <p:sldLayoutId id="2147483733" r:id="rId4"/>
    <p:sldLayoutId id="2147483734" r:id="rId5"/>
    <p:sldLayoutId id="2147483797" r:id="rId6"/>
    <p:sldLayoutId id="2147483735" r:id="rId7"/>
    <p:sldLayoutId id="214748373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73" r:id="rId34"/>
    <p:sldLayoutId id="2147483874" r:id="rId35"/>
    <p:sldLayoutId id="2147483875" r:id="rId36"/>
    <p:sldLayoutId id="2147483876" r:id="rId37"/>
    <p:sldLayoutId id="2147483877" r:id="rId38"/>
    <p:sldLayoutId id="2147483878" r:id="rId39"/>
    <p:sldLayoutId id="2147483879" r:id="rId40"/>
    <p:sldLayoutId id="2147483880" r:id="rId41"/>
    <p:sldLayoutId id="2147483881" r:id="rId42"/>
    <p:sldLayoutId id="2147483882" r:id="rId43"/>
    <p:sldLayoutId id="2147483883" r:id="rId44"/>
    <p:sldLayoutId id="2147483884" r:id="rId45"/>
    <p:sldLayoutId id="2147483885" r:id="rId46"/>
    <p:sldLayoutId id="2147483886" r:id="rId47"/>
    <p:sldLayoutId id="2147483887" r:id="rId48"/>
    <p:sldLayoutId id="2147483888" r:id="rId49"/>
    <p:sldLayoutId id="2147483889" r:id="rId50"/>
    <p:sldLayoutId id="2147483890" r:id="rId51"/>
    <p:sldLayoutId id="2147483891" r:id="rId52"/>
    <p:sldLayoutId id="2147483892" r:id="rId53"/>
    <p:sldLayoutId id="2147483893" r:id="rId54"/>
    <p:sldLayoutId id="2147483894" r:id="rId55"/>
    <p:sldLayoutId id="2147483895" r:id="rId56"/>
    <p:sldLayoutId id="2147483896" r:id="rId57"/>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800" b="1"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84960"/>
            <a:ext cx="8245475" cy="47917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1"/>
          <p:cNvSpPr>
            <a:spLocks noGrp="1"/>
          </p:cNvSpPr>
          <p:nvPr>
            <p:ph type="title"/>
          </p:nvPr>
        </p:nvSpPr>
        <p:spPr>
          <a:xfrm>
            <a:off x="121920" y="264160"/>
            <a:ext cx="3200400" cy="7823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69297" y="325003"/>
            <a:ext cx="1753721" cy="276129"/>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846" r:id="rId2"/>
    <p:sldLayoutId id="2147483784" r:id="rId3"/>
    <p:sldLayoutId id="2147483785" r:id="rId4"/>
    <p:sldLayoutId id="2147483786" r:id="rId5"/>
    <p:sldLayoutId id="2147483810" r:id="rId6"/>
    <p:sldLayoutId id="2147483787" r:id="rId7"/>
    <p:sldLayoutId id="2147483788"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rgbClr val="FFFFFF"/>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1"/>
          <p:cNvSpPr>
            <a:spLocks noGrp="1"/>
          </p:cNvSpPr>
          <p:nvPr>
            <p:ph type="title"/>
          </p:nvPr>
        </p:nvSpPr>
        <p:spPr>
          <a:xfrm>
            <a:off x="121920" y="284480"/>
            <a:ext cx="322072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Empire BCBS-new.png"/>
          <p:cNvPicPr>
            <a:picLocks noChangeAspect="1"/>
          </p:cNvPicPr>
          <p:nvPr userDrawn="1"/>
        </p:nvPicPr>
        <p:blipFill>
          <a:blip r:embed="rId10"/>
          <a:stretch>
            <a:fillRect/>
          </a:stretch>
        </p:blipFill>
        <p:spPr>
          <a:xfrm>
            <a:off x="7527391" y="110977"/>
            <a:ext cx="1395627" cy="647800"/>
          </a:xfrm>
          <a:prstGeom prst="rect">
            <a:avLst/>
          </a:prstGeom>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15" r:id="rId3"/>
    <p:sldLayoutId id="2147483816" r:id="rId4"/>
    <p:sldLayoutId id="2147483817" r:id="rId5"/>
    <p:sldLayoutId id="2147483818" r:id="rId6"/>
    <p:sldLayoutId id="2147483819" r:id="rId7"/>
    <p:sldLayoutId id="2147483820"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FDDA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1"/>
          <p:cNvSpPr>
            <a:spLocks noGrp="1"/>
          </p:cNvSpPr>
          <p:nvPr>
            <p:ph type="title"/>
          </p:nvPr>
        </p:nvSpPr>
        <p:spPr>
          <a:xfrm>
            <a:off x="121920" y="284480"/>
            <a:ext cx="322072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Empire BCBS-new.png"/>
          <p:cNvPicPr>
            <a:picLocks noChangeAspect="1"/>
          </p:cNvPicPr>
          <p:nvPr userDrawn="1"/>
        </p:nvPicPr>
        <p:blipFill>
          <a:blip r:embed="rId10"/>
          <a:stretch>
            <a:fillRect/>
          </a:stretch>
        </p:blipFill>
        <p:spPr>
          <a:xfrm>
            <a:off x="7527391" y="110977"/>
            <a:ext cx="1395627" cy="647800"/>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842" r:id="rId2"/>
    <p:sldLayoutId id="2147483824" r:id="rId3"/>
    <p:sldLayoutId id="2147483825" r:id="rId4"/>
    <p:sldLayoutId id="2147483826" r:id="rId5"/>
    <p:sldLayoutId id="2147483827" r:id="rId6"/>
    <p:sldLayoutId id="2147483828" r:id="rId7"/>
    <p:sldLayoutId id="2147483829"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chemeClr val="bg2"/>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AE257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1"/>
          <p:cNvSpPr>
            <a:spLocks noGrp="1"/>
          </p:cNvSpPr>
          <p:nvPr>
            <p:ph type="title"/>
          </p:nvPr>
        </p:nvSpPr>
        <p:spPr>
          <a:xfrm>
            <a:off x="121920" y="284480"/>
            <a:ext cx="322072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Empire BCBS-new.png"/>
          <p:cNvPicPr>
            <a:picLocks noChangeAspect="1"/>
          </p:cNvPicPr>
          <p:nvPr userDrawn="1"/>
        </p:nvPicPr>
        <p:blipFill>
          <a:blip r:embed="rId10"/>
          <a:stretch>
            <a:fillRect/>
          </a:stretch>
        </p:blipFill>
        <p:spPr>
          <a:xfrm>
            <a:off x="7527391" y="110977"/>
            <a:ext cx="1395627" cy="647800"/>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3" r:id="rId3"/>
    <p:sldLayoutId id="2147483834" r:id="rId4"/>
    <p:sldLayoutId id="2147483835" r:id="rId5"/>
    <p:sldLayoutId id="2147483836" r:id="rId6"/>
    <p:sldLayoutId id="2147483837" r:id="rId7"/>
    <p:sldLayoutId id="2147483838"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prstGeom prst="rect">
            <a:avLst/>
          </a:prstGeom>
        </p:spPr>
        <p:txBody>
          <a:bodyPr lIns="0" tIns="0" rIns="0" bIns="0">
            <a:noAutofit/>
          </a:bodyPr>
          <a:lstStyle/>
          <a:p>
            <a:pPr>
              <a:defRPr/>
            </a:pPr>
            <a:r>
              <a:rPr lang="en-US" spc="-150" dirty="0">
                <a:solidFill>
                  <a:schemeClr val="accent1">
                    <a:lumMod val="75000"/>
                  </a:schemeClr>
                </a:solidFill>
                <a:latin typeface="Arial Black"/>
                <a:cs typeface="Arial Black"/>
              </a:rPr>
              <a:t>Medicare </a:t>
            </a:r>
            <a:r>
              <a:rPr lang="en-US" spc="-150" dirty="0" smtClean="0">
                <a:solidFill>
                  <a:schemeClr val="accent1">
                    <a:lumMod val="75000"/>
                  </a:schemeClr>
                </a:solidFill>
                <a:latin typeface="Arial Black"/>
                <a:cs typeface="Arial Black"/>
              </a:rPr>
              <a:t>101</a:t>
            </a:r>
          </a:p>
        </p:txBody>
      </p:sp>
      <p:sp>
        <p:nvSpPr>
          <p:cNvPr id="3" name="Rectangle 2"/>
          <p:cNvSpPr/>
          <p:nvPr/>
        </p:nvSpPr>
        <p:spPr>
          <a:xfrm>
            <a:off x="389461" y="6270490"/>
            <a:ext cx="6885810" cy="369332"/>
          </a:xfrm>
          <a:prstGeom prst="rect">
            <a:avLst/>
          </a:prstGeom>
        </p:spPr>
        <p:txBody>
          <a:bodyPr wrap="square" lIns="0" tIns="0" rIns="0" bIns="0" anchor="b" anchorCtr="0">
            <a:spAutoFit/>
          </a:bodyPr>
          <a:lstStyle/>
          <a:p>
            <a:pPr>
              <a:tabLst>
                <a:tab pos="6686550" algn="r"/>
                <a:tab pos="8054975" algn="r"/>
              </a:tabLst>
            </a:pPr>
            <a:r>
              <a:rPr lang="en-US" sz="1200" dirty="0" smtClean="0">
                <a:solidFill>
                  <a:schemeClr val="tx1"/>
                </a:solidFill>
              </a:rPr>
              <a:t>Y0071_15_24195_I_002  05/04/2015 	</a:t>
            </a:r>
          </a:p>
          <a:p>
            <a:pPr>
              <a:tabLst>
                <a:tab pos="6686550" algn="r"/>
                <a:tab pos="8054975" algn="r"/>
              </a:tabLst>
            </a:pPr>
            <a:r>
              <a:rPr lang="en-US" sz="1200" dirty="0" smtClean="0">
                <a:solidFill>
                  <a:schemeClr val="tx1"/>
                </a:solidFill>
              </a:rPr>
              <a:t>51480MUSENMUB_002 REV 11/2018</a:t>
            </a:r>
            <a:endParaRPr lang="en-US" sz="1200" dirty="0">
              <a:solidFill>
                <a:schemeClr val="tx1"/>
              </a:solidFill>
            </a:endParaRPr>
          </a:p>
        </p:txBody>
      </p:sp>
    </p:spTree>
    <p:extLst>
      <p:ext uri="{BB962C8B-B14F-4D97-AF65-F5344CB8AC3E}">
        <p14:creationId xmlns:p14="http://schemas.microsoft.com/office/powerpoint/2010/main" val="283886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smtClean="0"/>
              <a:t>If enrollment isn’t automatic (for instance, if you’re still actively working, you need to enroll with Social Security by doing one of the following):</a:t>
            </a:r>
          </a:p>
          <a:p>
            <a:pPr lvl="1"/>
            <a:r>
              <a:rPr lang="en-US" smtClean="0"/>
              <a:t>Visit your local office, or </a:t>
            </a:r>
          </a:p>
          <a:p>
            <a:pPr lvl="1"/>
            <a:r>
              <a:rPr lang="en-US" smtClean="0"/>
              <a:t>Call 1-800-772-1213, or </a:t>
            </a:r>
          </a:p>
          <a:p>
            <a:pPr lvl="1"/>
            <a:r>
              <a:rPr lang="en-US" smtClean="0"/>
              <a:t>Visit www.socialsecurity.gov</a:t>
            </a:r>
          </a:p>
          <a:p>
            <a:pPr lvl="1"/>
            <a:endParaRPr lang="en-US" smtClean="0"/>
          </a:p>
          <a:p>
            <a:r>
              <a:rPr lang="en-US" smtClean="0"/>
              <a:t>If you’re a railroad retiree, you may enroll with Railroad Retirement Board (RRB):</a:t>
            </a:r>
          </a:p>
          <a:p>
            <a:pPr lvl="1"/>
            <a:r>
              <a:rPr lang="en-US" smtClean="0"/>
              <a:t>Call your local RRB office, or</a:t>
            </a:r>
          </a:p>
          <a:p>
            <a:pPr lvl="1"/>
            <a:r>
              <a:rPr lang="en-US" smtClean="0"/>
              <a:t>Call 1-877-772-5772 </a:t>
            </a:r>
          </a:p>
          <a:p>
            <a:endParaRPr lang="en-US" dirty="0"/>
          </a:p>
        </p:txBody>
      </p:sp>
      <p:sp>
        <p:nvSpPr>
          <p:cNvPr id="13315" name="Rectangle 2"/>
          <p:cNvSpPr>
            <a:spLocks noGrp="1" noChangeArrowheads="1"/>
          </p:cNvSpPr>
          <p:nvPr>
            <p:ph type="title"/>
          </p:nvPr>
        </p:nvSpPr>
        <p:spPr/>
        <p:txBody>
          <a:bodyPr/>
          <a:lstStyle/>
          <a:p>
            <a:r>
              <a:rPr lang="en-US" smtClean="0"/>
              <a:t>How to Enroll in Medicare</a:t>
            </a:r>
            <a:endParaRPr lang="en-US" dirty="0" smtClean="0"/>
          </a:p>
        </p:txBody>
      </p:sp>
    </p:spTree>
    <p:extLst>
      <p:ext uri="{BB962C8B-B14F-4D97-AF65-F5344CB8AC3E}">
        <p14:creationId xmlns:p14="http://schemas.microsoft.com/office/powerpoint/2010/main" val="1385867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27013" indent="-227013">
              <a:spcBef>
                <a:spcPts val="0"/>
              </a:spcBef>
              <a:spcAft>
                <a:spcPts val="1200"/>
              </a:spcAft>
              <a:buClr>
                <a:schemeClr val="bg2"/>
              </a:buClr>
              <a:buSzPct val="120000"/>
              <a:buFont typeface="Arial"/>
              <a:buChar char="•"/>
            </a:pPr>
            <a:r>
              <a:rPr lang="en-US" sz="2000" dirty="0">
                <a:cs typeface="Arial"/>
              </a:rPr>
              <a:t>You don’t have to be retired.</a:t>
            </a:r>
          </a:p>
          <a:p>
            <a:pPr marL="227013" indent="-227013">
              <a:spcBef>
                <a:spcPts val="0"/>
              </a:spcBef>
              <a:spcAft>
                <a:spcPts val="1200"/>
              </a:spcAft>
              <a:buClr>
                <a:schemeClr val="bg2"/>
              </a:buClr>
              <a:buSzPct val="120000"/>
              <a:buFont typeface="Arial"/>
              <a:buChar char="•"/>
            </a:pPr>
            <a:r>
              <a:rPr lang="en-US" sz="2000" dirty="0">
                <a:cs typeface="Arial"/>
              </a:rPr>
              <a:t>Your initial enrollment period (IEP) lasts seven months.</a:t>
            </a:r>
          </a:p>
          <a:p>
            <a:pPr marL="514350" lvl="1" indent="-284163">
              <a:spcBef>
                <a:spcPts val="0"/>
              </a:spcBef>
              <a:buSzPct val="100000"/>
              <a:buFont typeface="Lucida Grande"/>
              <a:buChar char="–"/>
            </a:pPr>
            <a:r>
              <a:rPr lang="en-US" dirty="0">
                <a:cs typeface="Arial"/>
              </a:rPr>
              <a:t>Begins three months before your 65th birthday </a:t>
            </a:r>
          </a:p>
          <a:p>
            <a:pPr marL="514350" lvl="1" indent="-284163">
              <a:buSzPct val="100000"/>
              <a:buFont typeface="Lucida Grande"/>
              <a:buChar char="–"/>
            </a:pPr>
            <a:r>
              <a:rPr lang="en-US" dirty="0">
                <a:cs typeface="Arial"/>
              </a:rPr>
              <a:t>Includes the month you turn 65</a:t>
            </a:r>
          </a:p>
          <a:p>
            <a:pPr marL="514350" lvl="1" indent="-284163">
              <a:buSzPct val="100000"/>
              <a:buFont typeface="Lucida Grande"/>
              <a:buChar char="–"/>
            </a:pPr>
            <a:r>
              <a:rPr lang="en-US" dirty="0">
                <a:cs typeface="Arial"/>
              </a:rPr>
              <a:t>Ends three months after you turn 65</a:t>
            </a:r>
          </a:p>
          <a:p>
            <a:pPr marL="227013" indent="-227013">
              <a:spcBef>
                <a:spcPts val="1824"/>
              </a:spcBef>
              <a:spcAft>
                <a:spcPts val="600"/>
              </a:spcAft>
              <a:buClr>
                <a:schemeClr val="bg2"/>
              </a:buClr>
              <a:buSzPct val="120000"/>
              <a:buFont typeface="Arial"/>
              <a:buChar char="•"/>
            </a:pPr>
            <a:r>
              <a:rPr lang="en-US" sz="2000" dirty="0">
                <a:cs typeface="Arial"/>
              </a:rPr>
              <a:t>There are other times you may enroll.</a:t>
            </a:r>
          </a:p>
          <a:p>
            <a:pPr marL="515938" lvl="1">
              <a:buSzPct val="100000"/>
              <a:buFont typeface="Lucida Grande"/>
              <a:buChar char="–"/>
            </a:pPr>
            <a:r>
              <a:rPr lang="en-US" dirty="0">
                <a:cs typeface="Arial"/>
              </a:rPr>
              <a:t>But you may pay a penalty if you delay.</a:t>
            </a:r>
          </a:p>
          <a:p>
            <a:endParaRPr lang="en-US" dirty="0"/>
          </a:p>
        </p:txBody>
      </p:sp>
      <p:sp>
        <p:nvSpPr>
          <p:cNvPr id="13315" name="Rectangle 2"/>
          <p:cNvSpPr>
            <a:spLocks noGrp="1" noChangeArrowheads="1"/>
          </p:cNvSpPr>
          <p:nvPr>
            <p:ph type="title"/>
          </p:nvPr>
        </p:nvSpPr>
        <p:spPr/>
        <p:txBody>
          <a:bodyPr/>
          <a:lstStyle/>
          <a:p>
            <a:r>
              <a:rPr lang="en-US" smtClean="0"/>
              <a:t>When to Enroll in Medicare</a:t>
            </a:r>
            <a:endParaRPr lang="en-US" dirty="0" smtClean="0"/>
          </a:p>
        </p:txBody>
      </p:sp>
    </p:spTree>
    <p:extLst>
      <p:ext uri="{BB962C8B-B14F-4D97-AF65-F5344CB8AC3E}">
        <p14:creationId xmlns:p14="http://schemas.microsoft.com/office/powerpoint/2010/main" val="21719026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1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544" y="0"/>
            <a:ext cx="9176544" cy="6858000"/>
          </a:xfrm>
          <a:prstGeom prst="rect">
            <a:avLst/>
          </a:prstGeom>
        </p:spPr>
      </p:pic>
      <p:sp>
        <p:nvSpPr>
          <p:cNvPr id="92162" name="Rectangle 4"/>
          <p:cNvSpPr>
            <a:spLocks noGrp="1" noChangeArrowheads="1"/>
          </p:cNvSpPr>
          <p:nvPr>
            <p:ph type="title" idx="4294967295"/>
          </p:nvPr>
        </p:nvSpPr>
        <p:spPr>
          <a:xfrm>
            <a:off x="154945" y="561527"/>
            <a:ext cx="4799825" cy="2958942"/>
          </a:xfrm>
          <a:prstGeom prst="rect">
            <a:avLst/>
          </a:prstGeom>
        </p:spPr>
        <p:txBody>
          <a:bodyPr lIns="0" tIns="0" rIns="0" bIns="0" anchor="t" anchorCtr="0">
            <a:noAutofit/>
          </a:bodyPr>
          <a:lstStyle/>
          <a:p>
            <a:pPr algn="l">
              <a:lnSpc>
                <a:spcPts val="4740"/>
              </a:lnSpc>
            </a:pPr>
            <a:r>
              <a:rPr lang="en-US" sz="3500" spc="-50" dirty="0" smtClean="0">
                <a:solidFill>
                  <a:schemeClr val="accent1">
                    <a:lumMod val="50000"/>
                  </a:schemeClr>
                </a:solidFill>
                <a:latin typeface="Arial" panose="020B0604020202020204" pitchFamily="34" charset="0"/>
                <a:ea typeface="ＭＳ Ｐゴシック"/>
                <a:cs typeface="Arial" panose="020B0604020202020204" pitchFamily="34" charset="0"/>
              </a:rPr>
              <a:t>Deciding what </a:t>
            </a:r>
            <a:br>
              <a:rPr lang="en-US" sz="3500" spc="-50" dirty="0" smtClean="0">
                <a:solidFill>
                  <a:schemeClr val="accent1">
                    <a:lumMod val="50000"/>
                  </a:schemeClr>
                </a:solidFill>
                <a:latin typeface="Arial" panose="020B0604020202020204" pitchFamily="34" charset="0"/>
                <a:ea typeface="ＭＳ Ｐゴシック"/>
                <a:cs typeface="Arial" panose="020B0604020202020204" pitchFamily="34" charset="0"/>
              </a:rPr>
            </a:br>
            <a:r>
              <a:rPr lang="en-US" sz="3500" spc="-50" dirty="0" smtClean="0">
                <a:solidFill>
                  <a:schemeClr val="accent1">
                    <a:lumMod val="50000"/>
                  </a:schemeClr>
                </a:solidFill>
                <a:latin typeface="Arial" panose="020B0604020202020204" pitchFamily="34" charset="0"/>
                <a:ea typeface="ＭＳ Ｐゴシック"/>
                <a:cs typeface="Arial" panose="020B0604020202020204" pitchFamily="34" charset="0"/>
              </a:rPr>
              <a:t>plan best fits you:</a:t>
            </a:r>
            <a:br>
              <a:rPr lang="en-US" sz="3500" spc="-50" dirty="0" smtClean="0">
                <a:solidFill>
                  <a:schemeClr val="accent1">
                    <a:lumMod val="50000"/>
                  </a:schemeClr>
                </a:solidFill>
                <a:latin typeface="Arial" panose="020B0604020202020204" pitchFamily="34" charset="0"/>
                <a:ea typeface="ＭＳ Ｐゴシック"/>
                <a:cs typeface="Arial" panose="020B0604020202020204" pitchFamily="34" charset="0"/>
              </a:rPr>
            </a:br>
            <a:r>
              <a:rPr lang="en-US" sz="3500" spc="-50" dirty="0">
                <a:solidFill>
                  <a:schemeClr val="accent1">
                    <a:lumMod val="50000"/>
                  </a:schemeClr>
                </a:solidFill>
                <a:latin typeface="Arial" panose="020B0604020202020204" pitchFamily="34" charset="0"/>
                <a:cs typeface="Arial" panose="020B0604020202020204" pitchFamily="34" charset="0"/>
              </a:rPr>
              <a:t>Original Medicare </a:t>
            </a:r>
            <a:r>
              <a:rPr lang="en-US" sz="3500" spc="-50" dirty="0" smtClean="0">
                <a:solidFill>
                  <a:schemeClr val="accent1">
                    <a:lumMod val="50000"/>
                  </a:schemeClr>
                </a:solidFill>
                <a:latin typeface="Arial" panose="020B0604020202020204" pitchFamily="34" charset="0"/>
                <a:cs typeface="Arial" panose="020B0604020202020204" pitchFamily="34" charset="0"/>
              </a:rPr>
              <a:t/>
            </a:r>
            <a:br>
              <a:rPr lang="en-US" sz="3500" spc="-50" dirty="0" smtClean="0">
                <a:solidFill>
                  <a:schemeClr val="accent1">
                    <a:lumMod val="50000"/>
                  </a:schemeClr>
                </a:solidFill>
                <a:latin typeface="Arial" panose="020B0604020202020204" pitchFamily="34" charset="0"/>
                <a:cs typeface="Arial" panose="020B0604020202020204" pitchFamily="34" charset="0"/>
              </a:rPr>
            </a:br>
            <a:r>
              <a:rPr lang="en-US" sz="3500" spc="-50" dirty="0" smtClean="0">
                <a:solidFill>
                  <a:schemeClr val="accent1">
                    <a:lumMod val="50000"/>
                  </a:schemeClr>
                </a:solidFill>
                <a:latin typeface="Arial" panose="020B0604020202020204" pitchFamily="34" charset="0"/>
                <a:cs typeface="Arial" panose="020B0604020202020204" pitchFamily="34" charset="0"/>
              </a:rPr>
              <a:t>or Medicare </a:t>
            </a:r>
            <a:r>
              <a:rPr lang="en-US" sz="3500" spc="-50" dirty="0">
                <a:solidFill>
                  <a:schemeClr val="accent1">
                    <a:lumMod val="50000"/>
                  </a:schemeClr>
                </a:solidFill>
                <a:latin typeface="Arial" panose="020B0604020202020204" pitchFamily="34" charset="0"/>
                <a:cs typeface="Arial" panose="020B0604020202020204" pitchFamily="34" charset="0"/>
              </a:rPr>
              <a:t>Advantage? </a:t>
            </a:r>
            <a:r>
              <a:rPr lang="en-US" sz="4200" spc="-50" dirty="0">
                <a:solidFill>
                  <a:schemeClr val="accent1">
                    <a:lumMod val="50000"/>
                  </a:schemeClr>
                </a:solidFill>
                <a:latin typeface="Arial" panose="020B0604020202020204" pitchFamily="34" charset="0"/>
                <a:cs typeface="Arial" panose="020B0604020202020204" pitchFamily="34" charset="0"/>
              </a:rPr>
              <a:t/>
            </a:r>
            <a:br>
              <a:rPr lang="en-US" sz="4200" spc="-50" dirty="0">
                <a:solidFill>
                  <a:schemeClr val="accent1">
                    <a:lumMod val="50000"/>
                  </a:schemeClr>
                </a:solidFill>
                <a:latin typeface="Arial" panose="020B0604020202020204" pitchFamily="34" charset="0"/>
                <a:cs typeface="Arial" panose="020B0604020202020204" pitchFamily="34" charset="0"/>
              </a:rPr>
            </a:br>
            <a:endParaRPr lang="en-US" sz="4200" spc="-50" dirty="0" smtClean="0">
              <a:solidFill>
                <a:schemeClr val="accent1">
                  <a:lumMod val="50000"/>
                </a:schemeClr>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37353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lvl="1"/>
            <a:r>
              <a:rPr lang="en-US" dirty="0" smtClean="0"/>
              <a:t>Original Medicare or Medicare Advantage? </a:t>
            </a:r>
          </a:p>
          <a:p>
            <a:pPr lvl="1"/>
            <a:r>
              <a:rPr lang="en-US" dirty="0" smtClean="0"/>
              <a:t>Should I take Part B? When? </a:t>
            </a:r>
          </a:p>
          <a:p>
            <a:pPr lvl="1"/>
            <a:r>
              <a:rPr lang="en-US" dirty="0" smtClean="0"/>
              <a:t>What about Part D? </a:t>
            </a:r>
          </a:p>
          <a:p>
            <a:pPr lvl="1"/>
            <a:r>
              <a:rPr lang="en-US" dirty="0" smtClean="0"/>
              <a:t>Do I need a Medicare Supplement </a:t>
            </a:r>
            <a:br>
              <a:rPr lang="en-US" dirty="0" smtClean="0"/>
            </a:br>
            <a:r>
              <a:rPr lang="en-US" dirty="0" smtClean="0"/>
              <a:t>Insurance (</a:t>
            </a:r>
            <a:r>
              <a:rPr lang="en-US" dirty="0" err="1" smtClean="0"/>
              <a:t>Medigap</a:t>
            </a:r>
            <a:r>
              <a:rPr lang="en-US" dirty="0" smtClean="0"/>
              <a:t>) policy? </a:t>
            </a:r>
            <a:endParaRPr lang="en-US" dirty="0"/>
          </a:p>
        </p:txBody>
      </p:sp>
      <p:sp>
        <p:nvSpPr>
          <p:cNvPr id="13315" name="Rectangle 2"/>
          <p:cNvSpPr>
            <a:spLocks noGrp="1" noChangeArrowheads="1"/>
          </p:cNvSpPr>
          <p:nvPr>
            <p:ph type="title"/>
          </p:nvPr>
        </p:nvSpPr>
        <p:spPr/>
        <p:txBody>
          <a:bodyPr/>
          <a:lstStyle/>
          <a:p>
            <a:r>
              <a:rPr lang="en-US" smtClean="0"/>
              <a:t>Medicare Decisions</a:t>
            </a:r>
            <a:endParaRPr lang="en-US" dirty="0" smtClean="0"/>
          </a:p>
        </p:txBody>
      </p:sp>
      <p:grpSp>
        <p:nvGrpSpPr>
          <p:cNvPr id="5" name="Group 4"/>
          <p:cNvGrpSpPr/>
          <p:nvPr/>
        </p:nvGrpSpPr>
        <p:grpSpPr>
          <a:xfrm>
            <a:off x="5540632" y="2903440"/>
            <a:ext cx="3136961" cy="2164915"/>
            <a:chOff x="5949899" y="3401383"/>
            <a:chExt cx="2932112" cy="1954741"/>
          </a:xfrm>
        </p:grpSpPr>
        <p:pic>
          <p:nvPicPr>
            <p:cNvPr id="2" name="Picture 1" descr="503225253_penci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9899" y="3401383"/>
              <a:ext cx="2932112" cy="1954741"/>
            </a:xfrm>
            <a:prstGeom prst="rect">
              <a:avLst/>
            </a:prstGeom>
            <a:ln>
              <a:solidFill>
                <a:schemeClr val="tx2">
                  <a:lumMod val="40000"/>
                  <a:lumOff val="60000"/>
                </a:schemeClr>
              </a:solidFill>
            </a:ln>
            <a:effectLst>
              <a:outerShdw blurRad="98425" dist="12700" sx="102000" sy="102000" algn="l" rotWithShape="0">
                <a:prstClr val="black">
                  <a:alpha val="27000"/>
                </a:prstClr>
              </a:outerShdw>
            </a:effectLst>
          </p:spPr>
        </p:pic>
        <p:sp>
          <p:nvSpPr>
            <p:cNvPr id="3" name="Rectangle 2"/>
            <p:cNvSpPr/>
            <p:nvPr/>
          </p:nvSpPr>
          <p:spPr>
            <a:xfrm rot="20848472">
              <a:off x="6792124" y="4155118"/>
              <a:ext cx="193613" cy="307777"/>
            </a:xfrm>
            <a:prstGeom prst="rect">
              <a:avLst/>
            </a:prstGeom>
          </p:spPr>
          <p:txBody>
            <a:bodyPr wrap="none" lIns="0" tIns="0" rIns="0" bIns="0">
              <a:spAutoFit/>
            </a:bodyPr>
            <a:lstStyle/>
            <a:p>
              <a:r>
                <a:rPr lang="en-US" sz="2000" dirty="0" smtClean="0">
                  <a:solidFill>
                    <a:srgbClr val="FF0000"/>
                  </a:solidFill>
                  <a:latin typeface="Zapf Dingbats"/>
                  <a:ea typeface="Zapf Dingbats"/>
                  <a:cs typeface="Zapf Dingbats"/>
                  <a:sym typeface="Zapf Dingbats"/>
                </a:rPr>
                <a:t>✓</a:t>
              </a:r>
              <a:endParaRPr lang="en-US" sz="2000" dirty="0">
                <a:solidFill>
                  <a:srgbClr val="FF0000"/>
                </a:solidFill>
              </a:endParaRPr>
            </a:p>
          </p:txBody>
        </p:sp>
        <p:sp>
          <p:nvSpPr>
            <p:cNvPr id="4" name="Rectangle 3"/>
            <p:cNvSpPr/>
            <p:nvPr/>
          </p:nvSpPr>
          <p:spPr>
            <a:xfrm>
              <a:off x="5978549" y="4234879"/>
              <a:ext cx="485184" cy="1015663"/>
            </a:xfrm>
            <a:prstGeom prst="rect">
              <a:avLst/>
            </a:prstGeom>
            <a:effectLst>
              <a:outerShdw blurRad="50800" dist="38100" dir="18900000" algn="bl" rotWithShape="0">
                <a:prstClr val="black">
                  <a:alpha val="40000"/>
                </a:prstClr>
              </a:outerShdw>
            </a:effectLst>
          </p:spPr>
          <p:txBody>
            <a:bodyPr wrap="none" lIns="0" tIns="0" rIns="0" bIns="0">
              <a:spAutoFit/>
            </a:bodyPr>
            <a:lstStyle/>
            <a:p>
              <a:r>
                <a:rPr lang="en-US" sz="6600" dirty="0">
                  <a:solidFill>
                    <a:srgbClr val="C10000"/>
                  </a:solidFill>
                  <a:latin typeface="Arial Rounded MT Bold"/>
                  <a:cs typeface="Arial Rounded MT Bold"/>
                </a:rPr>
                <a:t>?</a:t>
              </a:r>
            </a:p>
          </p:txBody>
        </p:sp>
      </p:grpSp>
    </p:spTree>
    <p:extLst>
      <p:ext uri="{BB962C8B-B14F-4D97-AF65-F5344CB8AC3E}">
        <p14:creationId xmlns:p14="http://schemas.microsoft.com/office/powerpoint/2010/main" val="7357320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r>
              <a:rPr lang="en-US" smtClean="0"/>
              <a:t>Medicare Part A helps cover costs for:</a:t>
            </a:r>
          </a:p>
          <a:p>
            <a:pPr lvl="1"/>
            <a:r>
              <a:rPr lang="en-US" smtClean="0"/>
              <a:t>Hospital stays.</a:t>
            </a:r>
          </a:p>
          <a:p>
            <a:pPr lvl="1"/>
            <a:r>
              <a:rPr lang="en-US" smtClean="0"/>
              <a:t>Skilled nursing facility care.</a:t>
            </a:r>
          </a:p>
          <a:p>
            <a:pPr lvl="1"/>
            <a:r>
              <a:rPr lang="en-US" smtClean="0"/>
              <a:t>Hospice care.</a:t>
            </a:r>
          </a:p>
          <a:p>
            <a:pPr lvl="1"/>
            <a:r>
              <a:rPr lang="en-US" smtClean="0"/>
              <a:t>Some home health care.</a:t>
            </a:r>
          </a:p>
          <a:p>
            <a:r>
              <a:rPr lang="en-US" smtClean="0"/>
              <a:t>Medicare Part B helps cover costs for:</a:t>
            </a:r>
          </a:p>
          <a:p>
            <a:pPr lvl="1"/>
            <a:r>
              <a:rPr lang="en-US" smtClean="0"/>
              <a:t>Doctors’ services.</a:t>
            </a:r>
          </a:p>
          <a:p>
            <a:pPr lvl="1"/>
            <a:r>
              <a:rPr lang="en-US" smtClean="0"/>
              <a:t>Outpatient medical and surgical services, supplies.</a:t>
            </a:r>
          </a:p>
          <a:p>
            <a:pPr lvl="1"/>
            <a:r>
              <a:rPr lang="en-US" smtClean="0"/>
              <a:t>Clinical lab tests.</a:t>
            </a:r>
          </a:p>
          <a:p>
            <a:pPr lvl="1"/>
            <a:r>
              <a:rPr lang="en-US" smtClean="0"/>
              <a:t>Durable medical equipment.</a:t>
            </a:r>
          </a:p>
          <a:p>
            <a:pPr lvl="1"/>
            <a:r>
              <a:rPr lang="en-US" smtClean="0"/>
              <a:t>Preventive services.</a:t>
            </a:r>
            <a:endParaRPr lang="en-US" dirty="0"/>
          </a:p>
        </p:txBody>
      </p:sp>
      <p:sp>
        <p:nvSpPr>
          <p:cNvPr id="9219" name="Rectangle 2"/>
          <p:cNvSpPr>
            <a:spLocks noGrp="1" noChangeArrowheads="1"/>
          </p:cNvSpPr>
          <p:nvPr>
            <p:ph type="title"/>
          </p:nvPr>
        </p:nvSpPr>
        <p:spPr/>
        <p:txBody>
          <a:bodyPr/>
          <a:lstStyle/>
          <a:p>
            <a:r>
              <a:rPr lang="en-US" smtClean="0"/>
              <a:t>Original Medicare Overview</a:t>
            </a:r>
            <a:endParaRPr lang="en-US" dirty="0" smtClean="0"/>
          </a:p>
        </p:txBody>
      </p:sp>
      <p:pic>
        <p:nvPicPr>
          <p:cNvPr id="2" name="Picture 1" descr="Part A icon.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9427" y="2086920"/>
            <a:ext cx="919667" cy="854819"/>
          </a:xfrm>
          <a:prstGeom prst="rect">
            <a:avLst/>
          </a:prstGeom>
        </p:spPr>
      </p:pic>
      <p:pic>
        <p:nvPicPr>
          <p:cNvPr id="3" name="Picture 2" descr="Part B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9248" y="4043405"/>
            <a:ext cx="883863" cy="871838"/>
          </a:xfrm>
          <a:prstGeom prst="rect">
            <a:avLst/>
          </a:prstGeom>
        </p:spPr>
      </p:pic>
    </p:spTree>
    <p:extLst>
      <p:ext uri="{BB962C8B-B14F-4D97-AF65-F5344CB8AC3E}">
        <p14:creationId xmlns:p14="http://schemas.microsoft.com/office/powerpoint/2010/main" val="26432178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r>
              <a:rPr lang="en-US" smtClean="0"/>
              <a:t>What does Part A cost? </a:t>
            </a:r>
          </a:p>
          <a:p>
            <a:r>
              <a:rPr lang="en-US" smtClean="0"/>
              <a:t>Most people get Part A premium free if:</a:t>
            </a:r>
          </a:p>
          <a:p>
            <a:pPr lvl="1"/>
            <a:r>
              <a:rPr lang="en-US" smtClean="0"/>
              <a:t>You or your spouse paid FICA taxes at least 10 years. </a:t>
            </a:r>
          </a:p>
          <a:p>
            <a:pPr lvl="1"/>
            <a:r>
              <a:rPr lang="en-US" smtClean="0"/>
              <a:t>You paid FICA less than 10 years, you: </a:t>
            </a:r>
          </a:p>
          <a:p>
            <a:pPr lvl="2"/>
            <a:r>
              <a:rPr lang="en-US" smtClean="0"/>
              <a:t>Can pay a premium to get Part A.</a:t>
            </a:r>
          </a:p>
          <a:p>
            <a:pPr lvl="2"/>
            <a:r>
              <a:rPr lang="en-US" smtClean="0"/>
              <a:t>May have a penalty,</a:t>
            </a:r>
          </a:p>
          <a:p>
            <a:pPr lvl="3"/>
            <a:r>
              <a:rPr lang="en-US" smtClean="0"/>
              <a:t>if not bought when first eligible. </a:t>
            </a:r>
            <a:endParaRPr lang="en-US" dirty="0"/>
          </a:p>
        </p:txBody>
      </p:sp>
      <p:sp>
        <p:nvSpPr>
          <p:cNvPr id="10243" name="Rectangle 2"/>
          <p:cNvSpPr>
            <a:spLocks noGrp="1" noChangeArrowheads="1"/>
          </p:cNvSpPr>
          <p:nvPr>
            <p:ph type="title"/>
          </p:nvPr>
        </p:nvSpPr>
        <p:spPr/>
        <p:txBody>
          <a:bodyPr/>
          <a:lstStyle/>
          <a:p>
            <a:r>
              <a:rPr lang="en-US" smtClean="0"/>
              <a:t>Paying for Medicare Part A </a:t>
            </a:r>
            <a:br>
              <a:rPr lang="en-US" smtClean="0"/>
            </a:br>
            <a:r>
              <a:rPr lang="en-US" smtClean="0"/>
              <a:t>(Hospital Insurance)</a:t>
            </a:r>
            <a:endParaRPr lang="en-US" dirty="0" smtClean="0"/>
          </a:p>
        </p:txBody>
      </p:sp>
    </p:spTree>
    <p:extLst>
      <p:ext uri="{BB962C8B-B14F-4D97-AF65-F5344CB8AC3E}">
        <p14:creationId xmlns:p14="http://schemas.microsoft.com/office/powerpoint/2010/main" val="19949334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dirty="0" smtClean="0"/>
              <a:t>What You Pay for Inpatient Hospital Stays</a:t>
            </a:r>
          </a:p>
        </p:txBody>
      </p:sp>
      <p:graphicFrame>
        <p:nvGraphicFramePr>
          <p:cNvPr id="7" name="Table 6"/>
          <p:cNvGraphicFramePr>
            <a:graphicFrameLocks noGrp="1"/>
          </p:cNvGraphicFramePr>
          <p:nvPr>
            <p:extLst>
              <p:ext uri="{D42A27DB-BD31-4B8C-83A1-F6EECF244321}">
                <p14:modId xmlns:p14="http://schemas.microsoft.com/office/powerpoint/2010/main" val="3139896711"/>
              </p:ext>
            </p:extLst>
          </p:nvPr>
        </p:nvGraphicFramePr>
        <p:xfrm>
          <a:off x="1523998" y="2122449"/>
          <a:ext cx="6433290" cy="3028264"/>
        </p:xfrm>
        <a:graphic>
          <a:graphicData uri="http://schemas.openxmlformats.org/drawingml/2006/table">
            <a:tbl>
              <a:tblPr firstRow="1" bandRow="1">
                <a:tableStyleId>{5C22544A-7EE6-4342-B048-85BDC9FD1C3A}</a:tableStyleId>
              </a:tblPr>
              <a:tblGrid>
                <a:gridCol w="3216645"/>
                <a:gridCol w="3216645"/>
              </a:tblGrid>
              <a:tr h="898646">
                <a:tc>
                  <a:txBody>
                    <a:bodyPr/>
                    <a:lstStyle/>
                    <a:p>
                      <a:pPr algn="ctr"/>
                      <a:r>
                        <a:rPr lang="en-US" sz="2400" u="none" strike="noStrike" kern="1200" baseline="0" dirty="0" smtClean="0"/>
                        <a:t>For each benefit period in 2019</a:t>
                      </a:r>
                      <a:endParaRPr lang="en-US" sz="2400" b="0" i="0" u="none" strike="noStrike" kern="1200" baseline="0" dirty="0" smtClean="0">
                        <a:solidFill>
                          <a:schemeClr val="lt1"/>
                        </a:solidFill>
                        <a:latin typeface="+mn-lt"/>
                        <a:ea typeface="+mn-ea"/>
                        <a:cs typeface="Arial" panose="020B0604020202020204" pitchFamily="34" charset="0"/>
                      </a:endParaRPr>
                    </a:p>
                  </a:txBody>
                  <a:tcPr/>
                </a:tc>
                <a:tc>
                  <a:txBody>
                    <a:bodyPr/>
                    <a:lstStyle/>
                    <a:p>
                      <a:pPr algn="ctr"/>
                      <a:r>
                        <a:rPr lang="en-US" sz="2400" dirty="0" smtClean="0"/>
                        <a:t/>
                      </a:r>
                      <a:br>
                        <a:rPr lang="en-US" sz="2400" dirty="0" smtClean="0"/>
                      </a:br>
                      <a:r>
                        <a:rPr lang="en-US" sz="2400" dirty="0" smtClean="0"/>
                        <a:t>You pay</a:t>
                      </a:r>
                      <a:endParaRPr lang="en-US" sz="2400" dirty="0">
                        <a:latin typeface="+mn-lt"/>
                        <a:cs typeface="Arial" panose="020B0604020202020204" pitchFamily="34" charset="0"/>
                      </a:endParaRPr>
                    </a:p>
                  </a:txBody>
                  <a:tcPr/>
                </a:tc>
              </a:tr>
              <a:tr h="498743">
                <a:tc>
                  <a:txBody>
                    <a:bodyPr/>
                    <a:lstStyle/>
                    <a:p>
                      <a:r>
                        <a:rPr lang="en-US" sz="2000" u="none" strike="noStrike" kern="1200" baseline="0" dirty="0" smtClean="0"/>
                        <a:t>Days 1-60 </a:t>
                      </a:r>
                      <a:endParaRPr lang="en-US" sz="2000" b="0" i="0" u="none" strike="noStrike" kern="1200" baseline="0" dirty="0" smtClean="0">
                        <a:solidFill>
                          <a:schemeClr val="dk1"/>
                        </a:solidFill>
                        <a:latin typeface="+mn-lt"/>
                        <a:ea typeface="+mn-ea"/>
                        <a:cs typeface="Arial" panose="020B0604020202020204" pitchFamily="34" charset="0"/>
                      </a:endParaRPr>
                    </a:p>
                  </a:txBody>
                  <a:tcPr/>
                </a:tc>
                <a:tc>
                  <a:txBody>
                    <a:bodyPr/>
                    <a:lstStyle/>
                    <a:p>
                      <a:r>
                        <a:rPr lang="en-US" sz="2000" u="none" strike="noStrike" kern="1200" baseline="0" dirty="0" smtClean="0"/>
                        <a:t>$1,364 deductible </a:t>
                      </a:r>
                      <a:endParaRPr lang="en-US" sz="2000" b="0" i="0" u="none" strike="noStrike" kern="1200" baseline="0" dirty="0" smtClean="0">
                        <a:solidFill>
                          <a:schemeClr val="dk1"/>
                        </a:solidFill>
                        <a:latin typeface="+mn-lt"/>
                        <a:ea typeface="+mn-ea"/>
                        <a:cs typeface="Arial" panose="020B0604020202020204" pitchFamily="34" charset="0"/>
                      </a:endParaRPr>
                    </a:p>
                  </a:txBody>
                  <a:tcPr/>
                </a:tc>
              </a:tr>
              <a:tr h="432681">
                <a:tc>
                  <a:txBody>
                    <a:bodyPr/>
                    <a:lstStyle/>
                    <a:p>
                      <a:r>
                        <a:rPr lang="en-US" sz="2000" u="none" strike="noStrike" kern="1200" baseline="0" dirty="0" smtClean="0"/>
                        <a:t>Days 61-90 </a:t>
                      </a:r>
                      <a:endParaRPr lang="en-US" sz="2000" b="0" i="0" u="none" strike="noStrike" kern="1200" baseline="0" dirty="0" smtClean="0">
                        <a:solidFill>
                          <a:schemeClr val="dk1"/>
                        </a:solidFill>
                        <a:latin typeface="+mn-lt"/>
                        <a:ea typeface="+mn-ea"/>
                        <a:cs typeface="Arial" panose="020B0604020202020204" pitchFamily="34" charset="0"/>
                      </a:endParaRPr>
                    </a:p>
                  </a:txBody>
                  <a:tcPr/>
                </a:tc>
                <a:tc>
                  <a:txBody>
                    <a:bodyPr/>
                    <a:lstStyle/>
                    <a:p>
                      <a:r>
                        <a:rPr lang="en-US" sz="2000" u="none" strike="noStrike" kern="1200" baseline="0" dirty="0" smtClean="0"/>
                        <a:t>$341 per day </a:t>
                      </a:r>
                      <a:endParaRPr lang="en-US" sz="2000" b="0" i="0" u="none" strike="noStrike" kern="1200" baseline="0" dirty="0" smtClean="0">
                        <a:solidFill>
                          <a:schemeClr val="dk1"/>
                        </a:solidFill>
                        <a:latin typeface="+mn-lt"/>
                        <a:ea typeface="+mn-ea"/>
                        <a:cs typeface="Arial" panose="020B0604020202020204" pitchFamily="34" charset="0"/>
                      </a:endParaRPr>
                    </a:p>
                  </a:txBody>
                  <a:tcPr/>
                </a:tc>
              </a:tr>
              <a:tr h="765513">
                <a:tc>
                  <a:txBody>
                    <a:bodyPr/>
                    <a:lstStyle/>
                    <a:p>
                      <a:r>
                        <a:rPr lang="en-US" sz="2000" u="none" strike="noStrike" kern="1200" baseline="0" dirty="0" smtClean="0"/>
                        <a:t>Days 91-150 </a:t>
                      </a:r>
                      <a:endParaRPr lang="en-US" sz="2000" b="0" i="0" u="none" strike="noStrike" kern="1200" baseline="0" dirty="0" smtClean="0">
                        <a:solidFill>
                          <a:schemeClr val="dk1"/>
                        </a:solidFill>
                        <a:latin typeface="+mn-lt"/>
                        <a:ea typeface="+mn-ea"/>
                        <a:cs typeface="Arial" panose="020B0604020202020204" pitchFamily="34" charset="0"/>
                      </a:endParaRPr>
                    </a:p>
                  </a:txBody>
                  <a:tcPr/>
                </a:tc>
                <a:tc>
                  <a:txBody>
                    <a:bodyPr/>
                    <a:lstStyle/>
                    <a:p>
                      <a:r>
                        <a:rPr lang="en-US" sz="2000" u="none" strike="noStrike" kern="1200" baseline="0" dirty="0" smtClean="0"/>
                        <a:t>$682 per day </a:t>
                      </a:r>
                    </a:p>
                    <a:p>
                      <a:r>
                        <a:rPr lang="en-US" sz="2000" u="none" strike="noStrike" kern="1200" baseline="0" dirty="0" smtClean="0"/>
                        <a:t>(60 lifetime reserve days)</a:t>
                      </a:r>
                      <a:endParaRPr lang="en-US" sz="2000" b="0" i="0" u="none" strike="noStrike" kern="1200" baseline="0" dirty="0" smtClean="0">
                        <a:solidFill>
                          <a:schemeClr val="dk1"/>
                        </a:solidFill>
                        <a:latin typeface="+mn-lt"/>
                        <a:ea typeface="+mn-ea"/>
                        <a:cs typeface="Arial" panose="020B0604020202020204" pitchFamily="34" charset="0"/>
                      </a:endParaRPr>
                    </a:p>
                  </a:txBody>
                  <a:tcPr/>
                </a:tc>
              </a:tr>
              <a:tr h="432681">
                <a:tc>
                  <a:txBody>
                    <a:bodyPr/>
                    <a:lstStyle/>
                    <a:p>
                      <a:r>
                        <a:rPr lang="en-US" sz="2000" u="none" strike="noStrike" kern="1200" baseline="0" dirty="0" smtClean="0"/>
                        <a:t>All days after 150 </a:t>
                      </a:r>
                      <a:endParaRPr lang="en-US" sz="2000" b="0" i="0" u="none" strike="noStrike" kern="1200" baseline="0" dirty="0" smtClean="0">
                        <a:solidFill>
                          <a:schemeClr val="dk1"/>
                        </a:solidFill>
                        <a:latin typeface="+mn-lt"/>
                        <a:ea typeface="+mn-ea"/>
                        <a:cs typeface="Arial" panose="020B0604020202020204" pitchFamily="34" charset="0"/>
                      </a:endParaRPr>
                    </a:p>
                  </a:txBody>
                  <a:tcPr/>
                </a:tc>
                <a:tc>
                  <a:txBody>
                    <a:bodyPr/>
                    <a:lstStyle/>
                    <a:p>
                      <a:r>
                        <a:rPr lang="en-US" sz="2000" u="none" strike="noStrike" kern="1200" baseline="0" dirty="0" smtClean="0"/>
                        <a:t>All costs</a:t>
                      </a:r>
                      <a:endParaRPr lang="en-US" sz="2000" b="0" i="0" u="none" strike="noStrike" kern="1200" baseline="0" dirty="0" smtClean="0">
                        <a:solidFill>
                          <a:schemeClr val="dk1"/>
                        </a:solidFill>
                        <a:latin typeface="+mn-lt"/>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15266234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dirty="0" smtClean="0"/>
              <a:t>What You Pay for Skilled Nursing </a:t>
            </a:r>
            <a:br>
              <a:rPr lang="en-US" dirty="0" smtClean="0"/>
            </a:br>
            <a:r>
              <a:rPr lang="en-US" dirty="0" smtClean="0"/>
              <a:t>Facility Care</a:t>
            </a:r>
          </a:p>
        </p:txBody>
      </p:sp>
      <p:graphicFrame>
        <p:nvGraphicFramePr>
          <p:cNvPr id="7" name="Table 6"/>
          <p:cNvGraphicFramePr>
            <a:graphicFrameLocks noGrp="1"/>
          </p:cNvGraphicFramePr>
          <p:nvPr>
            <p:extLst>
              <p:ext uri="{D42A27DB-BD31-4B8C-83A1-F6EECF244321}">
                <p14:modId xmlns:p14="http://schemas.microsoft.com/office/powerpoint/2010/main" val="3904501528"/>
              </p:ext>
            </p:extLst>
          </p:nvPr>
        </p:nvGraphicFramePr>
        <p:xfrm>
          <a:off x="1634548" y="2305599"/>
          <a:ext cx="6096000" cy="2391598"/>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400" u="none" strike="noStrike" kern="1200" baseline="0" dirty="0" smtClean="0"/>
                        <a:t>For each benefit period in 2019</a:t>
                      </a:r>
                      <a:endParaRPr lang="en-US" sz="2400" b="0" i="0" u="none" strike="noStrike" kern="1200" baseline="0" dirty="0" smtClean="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US" sz="2400" dirty="0" smtClean="0"/>
                        <a:t/>
                      </a:r>
                      <a:br>
                        <a:rPr lang="en-US" sz="2400" dirty="0" smtClean="0"/>
                      </a:br>
                      <a:r>
                        <a:rPr lang="en-US" sz="2400" dirty="0" smtClean="0"/>
                        <a:t>You pay</a:t>
                      </a:r>
                      <a:endParaRPr lang="en-US" sz="2400" dirty="0">
                        <a:latin typeface="Arial" panose="020B0604020202020204" pitchFamily="34" charset="0"/>
                        <a:cs typeface="Arial" panose="020B0604020202020204" pitchFamily="34" charset="0"/>
                      </a:endParaRPr>
                    </a:p>
                  </a:txBody>
                  <a:tcPr/>
                </a:tc>
              </a:tr>
              <a:tr h="521345">
                <a:tc>
                  <a:txBody>
                    <a:bodyPr/>
                    <a:lstStyle/>
                    <a:p>
                      <a:r>
                        <a:rPr lang="en-US" sz="2000" u="none" strike="noStrike" kern="1200" baseline="0" dirty="0" smtClean="0"/>
                        <a:t>Days 1-20 </a:t>
                      </a: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u="none" strike="noStrike" kern="1200" baseline="0" dirty="0" smtClean="0"/>
                        <a:t>$0</a:t>
                      </a: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517514">
                <a:tc>
                  <a:txBody>
                    <a:bodyPr/>
                    <a:lstStyle/>
                    <a:p>
                      <a:r>
                        <a:rPr lang="en-US" sz="2000" u="none" strike="noStrike" kern="1200" baseline="0" dirty="0" smtClean="0"/>
                        <a:t>Days 21-100</a:t>
                      </a: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u="none" strike="noStrike" kern="1200" baseline="0" dirty="0" smtClean="0"/>
                        <a:t>$170.50 per day </a:t>
                      </a: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529779">
                <a:tc>
                  <a:txBody>
                    <a:bodyPr/>
                    <a:lstStyle/>
                    <a:p>
                      <a:r>
                        <a:rPr lang="en-US" sz="2000" u="none" strike="noStrike" kern="1200" baseline="0" dirty="0" smtClean="0"/>
                        <a:t>All days after 100</a:t>
                      </a: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u="none" strike="noStrike" kern="1200" baseline="0" dirty="0" smtClean="0"/>
                        <a:t>All costs</a:t>
                      </a: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1811715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r>
              <a:rPr lang="en-US" dirty="0" smtClean="0"/>
              <a:t>Consider:</a:t>
            </a:r>
          </a:p>
          <a:p>
            <a:pPr lvl="1"/>
            <a:r>
              <a:rPr lang="en-US" dirty="0" smtClean="0"/>
              <a:t>You get it automatically if getting Social Security/RRB.</a:t>
            </a:r>
          </a:p>
          <a:p>
            <a:pPr lvl="1"/>
            <a:r>
              <a:rPr lang="en-US" dirty="0" smtClean="0"/>
              <a:t>It’s premium free for most people.</a:t>
            </a:r>
          </a:p>
          <a:p>
            <a:pPr lvl="1"/>
            <a:r>
              <a:rPr lang="en-US" dirty="0" smtClean="0"/>
              <a:t>You can pay for it if work history isn’t sufficient.</a:t>
            </a:r>
          </a:p>
          <a:p>
            <a:pPr lvl="2"/>
            <a:r>
              <a:rPr lang="en-US" dirty="0" smtClean="0"/>
              <a:t>There may be a penalty if you delay.</a:t>
            </a:r>
          </a:p>
          <a:p>
            <a:pPr lvl="1"/>
            <a:r>
              <a:rPr lang="en-US" dirty="0" smtClean="0"/>
              <a:t>If you or your spouse is actively working and covered by an employer plan.</a:t>
            </a:r>
          </a:p>
          <a:p>
            <a:pPr lvl="2"/>
            <a:r>
              <a:rPr lang="en-US" dirty="0" smtClean="0"/>
              <a:t>– Contact Social Security to sign up.</a:t>
            </a:r>
          </a:p>
          <a:p>
            <a:endParaRPr lang="en-US" dirty="0" smtClean="0"/>
          </a:p>
          <a:p>
            <a:r>
              <a:rPr lang="en-US" b="0" dirty="0" smtClean="0"/>
              <a:t>Maybe not if you have a Health Savings Account</a:t>
            </a:r>
            <a:r>
              <a:rPr lang="en-US" dirty="0" smtClean="0"/>
              <a:t> </a:t>
            </a:r>
            <a:endParaRPr lang="en-US" dirty="0"/>
          </a:p>
        </p:txBody>
      </p:sp>
      <p:sp>
        <p:nvSpPr>
          <p:cNvPr id="15363" name="Rectangle 2"/>
          <p:cNvSpPr>
            <a:spLocks noGrp="1" noChangeArrowheads="1"/>
          </p:cNvSpPr>
          <p:nvPr>
            <p:ph type="title"/>
          </p:nvPr>
        </p:nvSpPr>
        <p:spPr/>
        <p:txBody>
          <a:bodyPr/>
          <a:lstStyle/>
          <a:p>
            <a:r>
              <a:rPr lang="en-US" dirty="0" smtClean="0"/>
              <a:t>Decision: Do I Need to Sign Up for Part A?</a:t>
            </a:r>
          </a:p>
        </p:txBody>
      </p:sp>
    </p:spTree>
    <p:extLst>
      <p:ext uri="{BB962C8B-B14F-4D97-AF65-F5344CB8AC3E}">
        <p14:creationId xmlns:p14="http://schemas.microsoft.com/office/powerpoint/2010/main" val="33761923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96198" y="5803855"/>
            <a:ext cx="3147802" cy="96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0"/>
          </p:nvPr>
        </p:nvSpPr>
        <p:spPr/>
        <p:txBody>
          <a:bodyPr/>
          <a:lstStyle/>
          <a:p>
            <a:fld id="{3E2D54C0-1CB3-E647-8D5C-1DE533F9800C}" type="slidenum">
              <a:rPr lang="en-US" smtClean="0"/>
              <a:pPr/>
              <a:t>19</a:t>
            </a:fld>
            <a:endParaRPr lang="en-US" dirty="0"/>
          </a:p>
        </p:txBody>
      </p:sp>
      <p:sp>
        <p:nvSpPr>
          <p:cNvPr id="10243" name="Rectangle 2"/>
          <p:cNvSpPr>
            <a:spLocks noGrp="1" noChangeArrowheads="1"/>
          </p:cNvSpPr>
          <p:nvPr>
            <p:ph type="title"/>
          </p:nvPr>
        </p:nvSpPr>
        <p:spPr/>
        <p:txBody>
          <a:bodyPr/>
          <a:lstStyle/>
          <a:p>
            <a:r>
              <a:rPr lang="en-US" smtClean="0"/>
              <a:t>What You Pay for Part B</a:t>
            </a:r>
            <a:endParaRPr lang="en-US" dirty="0" smtClean="0"/>
          </a:p>
        </p:txBody>
      </p:sp>
      <p:sp>
        <p:nvSpPr>
          <p:cNvPr id="3" name="Rectangle 2"/>
          <p:cNvSpPr/>
          <p:nvPr/>
        </p:nvSpPr>
        <p:spPr>
          <a:xfrm>
            <a:off x="834743" y="6120010"/>
            <a:ext cx="7788614" cy="276999"/>
          </a:xfrm>
          <a:prstGeom prst="rect">
            <a:avLst/>
          </a:prstGeom>
        </p:spPr>
        <p:txBody>
          <a:bodyPr wrap="square">
            <a:spAutoFit/>
          </a:bodyPr>
          <a:lstStyle/>
          <a:p>
            <a:r>
              <a:rPr lang="en-US" sz="1200" b="1" dirty="0" smtClean="0"/>
              <a:t>Note</a:t>
            </a:r>
            <a:r>
              <a:rPr lang="en-US" sz="1200" dirty="0"/>
              <a:t>: Premiums are usually deducted from your Social Security benefit </a:t>
            </a:r>
            <a:r>
              <a:rPr lang="en-US" sz="1200" dirty="0" smtClean="0"/>
              <a:t>payment. </a:t>
            </a:r>
            <a:endParaRPr lang="en-US" sz="1200" dirty="0"/>
          </a:p>
        </p:txBody>
      </p:sp>
      <p:graphicFrame>
        <p:nvGraphicFramePr>
          <p:cNvPr id="5"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1136516196"/>
              </p:ext>
            </p:extLst>
          </p:nvPr>
        </p:nvGraphicFramePr>
        <p:xfrm>
          <a:off x="261257" y="1619822"/>
          <a:ext cx="8701512" cy="4126673"/>
        </p:xfrm>
        <a:graphic>
          <a:graphicData uri="http://schemas.openxmlformats.org/drawingml/2006/table">
            <a:tbl>
              <a:tblPr firstRow="1" bandRow="1">
                <a:tableStyleId>{5C22544A-7EE6-4342-B048-85BDC9FD1C3A}</a:tableStyleId>
              </a:tblPr>
              <a:tblGrid>
                <a:gridCol w="2827990"/>
                <a:gridCol w="2392916"/>
                <a:gridCol w="2030353"/>
                <a:gridCol w="1450253"/>
              </a:tblGrid>
              <a:tr h="587979">
                <a:tc gridSpan="3">
                  <a:txBody>
                    <a:bodyPr/>
                    <a:lstStyle/>
                    <a:p>
                      <a:r>
                        <a:rPr lang="en-US" sz="1400" dirty="0"/>
                        <a:t>If your yearly income in 2017 (for what you pay in 2019) was</a:t>
                      </a:r>
                    </a:p>
                  </a:txBody>
                  <a:tcPr anchor="ctr"/>
                </a:tc>
                <a:tc hMerge="1">
                  <a:txBody>
                    <a:bodyPr/>
                    <a:lstStyle/>
                    <a:p>
                      <a:endParaRPr lang="en-US"/>
                    </a:p>
                  </a:txBody>
                  <a:tcPr/>
                </a:tc>
                <a:tc hMerge="1">
                  <a:txBody>
                    <a:bodyPr/>
                    <a:lstStyle/>
                    <a:p>
                      <a:endParaRPr lang="en-US"/>
                    </a:p>
                  </a:txBody>
                  <a:tcPr/>
                </a:tc>
                <a:tc rowSpan="2">
                  <a:txBody>
                    <a:bodyPr/>
                    <a:lstStyle/>
                    <a:p>
                      <a:r>
                        <a:rPr lang="en-US" sz="1400"/>
                        <a:t>You pay each month (in 2019)</a:t>
                      </a:r>
                    </a:p>
                  </a:txBody>
                  <a:tcPr anchor="ctr"/>
                </a:tc>
              </a:tr>
              <a:tr h="587979">
                <a:tc>
                  <a:txBody>
                    <a:bodyPr/>
                    <a:lstStyle/>
                    <a:p>
                      <a:r>
                        <a:rPr lang="en-US" sz="1400" dirty="0"/>
                        <a:t>File individual tax return</a:t>
                      </a:r>
                    </a:p>
                  </a:txBody>
                  <a:tcPr anchor="ctr"/>
                </a:tc>
                <a:tc>
                  <a:txBody>
                    <a:bodyPr/>
                    <a:lstStyle/>
                    <a:p>
                      <a:r>
                        <a:rPr lang="en-US" sz="1400"/>
                        <a:t>File joint tax return</a:t>
                      </a:r>
                    </a:p>
                  </a:txBody>
                  <a:tcPr anchor="ctr"/>
                </a:tc>
                <a:tc>
                  <a:txBody>
                    <a:bodyPr/>
                    <a:lstStyle/>
                    <a:p>
                      <a:r>
                        <a:rPr lang="en-US" sz="1400"/>
                        <a:t>File married &amp; separate tax return</a:t>
                      </a:r>
                    </a:p>
                  </a:txBody>
                  <a:tcPr anchor="ctr"/>
                </a:tc>
                <a:tc vMerge="1">
                  <a:txBody>
                    <a:bodyPr/>
                    <a:lstStyle/>
                    <a:p>
                      <a:endParaRPr lang="en-US"/>
                    </a:p>
                  </a:txBody>
                  <a:tcPr/>
                </a:tc>
              </a:tr>
              <a:tr h="395927">
                <a:tc>
                  <a:txBody>
                    <a:bodyPr/>
                    <a:lstStyle/>
                    <a:p>
                      <a:r>
                        <a:rPr lang="en-US" sz="1400"/>
                        <a:t>$85,000 or less</a:t>
                      </a:r>
                    </a:p>
                  </a:txBody>
                  <a:tcPr anchor="ctr"/>
                </a:tc>
                <a:tc>
                  <a:txBody>
                    <a:bodyPr/>
                    <a:lstStyle/>
                    <a:p>
                      <a:r>
                        <a:rPr lang="en-US" sz="1400"/>
                        <a:t>$170,000 or less</a:t>
                      </a:r>
                    </a:p>
                  </a:txBody>
                  <a:tcPr anchor="ctr"/>
                </a:tc>
                <a:tc>
                  <a:txBody>
                    <a:bodyPr/>
                    <a:lstStyle/>
                    <a:p>
                      <a:r>
                        <a:rPr lang="en-US" sz="1400"/>
                        <a:t>$85,000 or less</a:t>
                      </a:r>
                    </a:p>
                  </a:txBody>
                  <a:tcPr anchor="ctr"/>
                </a:tc>
                <a:tc>
                  <a:txBody>
                    <a:bodyPr/>
                    <a:lstStyle/>
                    <a:p>
                      <a:r>
                        <a:rPr lang="en-US" sz="1400"/>
                        <a:t>$135.50</a:t>
                      </a:r>
                    </a:p>
                  </a:txBody>
                  <a:tcPr anchor="ctr"/>
                </a:tc>
              </a:tr>
              <a:tr h="446717">
                <a:tc>
                  <a:txBody>
                    <a:bodyPr/>
                    <a:lstStyle/>
                    <a:p>
                      <a:r>
                        <a:rPr lang="en-US" sz="1400"/>
                        <a:t>above $85,000 up to $107,000</a:t>
                      </a:r>
                    </a:p>
                  </a:txBody>
                  <a:tcPr anchor="ctr"/>
                </a:tc>
                <a:tc>
                  <a:txBody>
                    <a:bodyPr/>
                    <a:lstStyle/>
                    <a:p>
                      <a:r>
                        <a:rPr lang="en-US" sz="1400"/>
                        <a:t>above $170,000 up to $214,000</a:t>
                      </a:r>
                    </a:p>
                  </a:txBody>
                  <a:tcPr anchor="ctr"/>
                </a:tc>
                <a:tc>
                  <a:txBody>
                    <a:bodyPr/>
                    <a:lstStyle/>
                    <a:p>
                      <a:r>
                        <a:rPr lang="en-US" sz="1400"/>
                        <a:t>Not applicable</a:t>
                      </a:r>
                    </a:p>
                  </a:txBody>
                  <a:tcPr anchor="ctr"/>
                </a:tc>
                <a:tc>
                  <a:txBody>
                    <a:bodyPr/>
                    <a:lstStyle/>
                    <a:p>
                      <a:r>
                        <a:rPr lang="en-US" sz="1400"/>
                        <a:t>$189.60</a:t>
                      </a:r>
                    </a:p>
                  </a:txBody>
                  <a:tcPr anchor="ctr"/>
                </a:tc>
              </a:tr>
              <a:tr h="446717">
                <a:tc>
                  <a:txBody>
                    <a:bodyPr/>
                    <a:lstStyle/>
                    <a:p>
                      <a:r>
                        <a:rPr lang="en-US" sz="1400" dirty="0"/>
                        <a:t>above $107,000 up to $133,500</a:t>
                      </a:r>
                    </a:p>
                  </a:txBody>
                  <a:tcPr anchor="ctr"/>
                </a:tc>
                <a:tc>
                  <a:txBody>
                    <a:bodyPr/>
                    <a:lstStyle/>
                    <a:p>
                      <a:r>
                        <a:rPr lang="en-US" sz="1400"/>
                        <a:t>above $214,000 up to $267,000</a:t>
                      </a:r>
                    </a:p>
                  </a:txBody>
                  <a:tcPr anchor="ctr"/>
                </a:tc>
                <a:tc>
                  <a:txBody>
                    <a:bodyPr/>
                    <a:lstStyle/>
                    <a:p>
                      <a:r>
                        <a:rPr lang="en-US" sz="1400"/>
                        <a:t>Not applicable</a:t>
                      </a:r>
                    </a:p>
                  </a:txBody>
                  <a:tcPr anchor="ctr"/>
                </a:tc>
                <a:tc>
                  <a:txBody>
                    <a:bodyPr/>
                    <a:lstStyle/>
                    <a:p>
                      <a:r>
                        <a:rPr lang="en-US" sz="1400"/>
                        <a:t>$270.90</a:t>
                      </a:r>
                    </a:p>
                  </a:txBody>
                  <a:tcPr anchor="ctr"/>
                </a:tc>
              </a:tr>
              <a:tr h="446717">
                <a:tc>
                  <a:txBody>
                    <a:bodyPr/>
                    <a:lstStyle/>
                    <a:p>
                      <a:r>
                        <a:rPr lang="en-US" sz="1400"/>
                        <a:t>above $133,500 up to $160,000</a:t>
                      </a:r>
                    </a:p>
                  </a:txBody>
                  <a:tcPr anchor="ctr"/>
                </a:tc>
                <a:tc>
                  <a:txBody>
                    <a:bodyPr/>
                    <a:lstStyle/>
                    <a:p>
                      <a:r>
                        <a:rPr lang="en-US" sz="1400"/>
                        <a:t>above $267,000 up to $320,000</a:t>
                      </a:r>
                    </a:p>
                  </a:txBody>
                  <a:tcPr anchor="ctr"/>
                </a:tc>
                <a:tc>
                  <a:txBody>
                    <a:bodyPr/>
                    <a:lstStyle/>
                    <a:p>
                      <a:r>
                        <a:rPr lang="en-US" sz="1400"/>
                        <a:t>Not applicable</a:t>
                      </a:r>
                    </a:p>
                  </a:txBody>
                  <a:tcPr anchor="ctr"/>
                </a:tc>
                <a:tc>
                  <a:txBody>
                    <a:bodyPr/>
                    <a:lstStyle/>
                    <a:p>
                      <a:r>
                        <a:rPr lang="en-US" sz="1400"/>
                        <a:t>$352.20</a:t>
                      </a:r>
                    </a:p>
                  </a:txBody>
                  <a:tcPr anchor="ctr"/>
                </a:tc>
              </a:tr>
              <a:tr h="562301">
                <a:tc>
                  <a:txBody>
                    <a:bodyPr/>
                    <a:lstStyle/>
                    <a:p>
                      <a:r>
                        <a:rPr lang="en-US" sz="1400"/>
                        <a:t>above $160,000 and less than $500,000</a:t>
                      </a:r>
                    </a:p>
                  </a:txBody>
                  <a:tcPr anchor="ctr"/>
                </a:tc>
                <a:tc>
                  <a:txBody>
                    <a:bodyPr/>
                    <a:lstStyle/>
                    <a:p>
                      <a:r>
                        <a:rPr lang="en-US" sz="1400"/>
                        <a:t>above $320,000 and less than $750,000</a:t>
                      </a:r>
                    </a:p>
                  </a:txBody>
                  <a:tcPr anchor="ctr"/>
                </a:tc>
                <a:tc>
                  <a:txBody>
                    <a:bodyPr/>
                    <a:lstStyle/>
                    <a:p>
                      <a:r>
                        <a:rPr lang="en-US" sz="1400" dirty="0"/>
                        <a:t>above $85,000 and less than $415,000</a:t>
                      </a:r>
                    </a:p>
                  </a:txBody>
                  <a:tcPr anchor="ctr"/>
                </a:tc>
                <a:tc>
                  <a:txBody>
                    <a:bodyPr/>
                    <a:lstStyle/>
                    <a:p>
                      <a:r>
                        <a:rPr lang="en-US" sz="1400"/>
                        <a:t>$433.40</a:t>
                      </a:r>
                    </a:p>
                  </a:txBody>
                  <a:tcPr anchor="ctr"/>
                </a:tc>
              </a:tr>
              <a:tr h="438007">
                <a:tc>
                  <a:txBody>
                    <a:bodyPr/>
                    <a:lstStyle/>
                    <a:p>
                      <a:r>
                        <a:rPr lang="en-US" sz="1400"/>
                        <a:t>$500,000 or above</a:t>
                      </a:r>
                    </a:p>
                  </a:txBody>
                  <a:tcPr anchor="ctr"/>
                </a:tc>
                <a:tc>
                  <a:txBody>
                    <a:bodyPr/>
                    <a:lstStyle/>
                    <a:p>
                      <a:r>
                        <a:rPr lang="en-US" sz="1400"/>
                        <a:t>$750,000 and above</a:t>
                      </a:r>
                    </a:p>
                  </a:txBody>
                  <a:tcPr anchor="ctr"/>
                </a:tc>
                <a:tc>
                  <a:txBody>
                    <a:bodyPr/>
                    <a:lstStyle/>
                    <a:p>
                      <a:r>
                        <a:rPr lang="en-US" sz="1400"/>
                        <a:t>$415,000 and above</a:t>
                      </a:r>
                    </a:p>
                  </a:txBody>
                  <a:tcPr anchor="ctr"/>
                </a:tc>
                <a:tc>
                  <a:txBody>
                    <a:bodyPr/>
                    <a:lstStyle/>
                    <a:p>
                      <a:r>
                        <a:rPr lang="en-US" sz="1400" dirty="0"/>
                        <a:t>$460.50</a:t>
                      </a:r>
                    </a:p>
                  </a:txBody>
                  <a:tcPr anchor="ctr"/>
                </a:tc>
              </a:tr>
            </a:tbl>
          </a:graphicData>
        </a:graphic>
      </p:graphicFrame>
    </p:spTree>
    <p:extLst>
      <p:ext uri="{BB962C8B-B14F-4D97-AF65-F5344CB8AC3E}">
        <p14:creationId xmlns:p14="http://schemas.microsoft.com/office/powerpoint/2010/main" val="9986292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r>
              <a:rPr lang="en-US" smtClean="0"/>
              <a:t>Basic information about:</a:t>
            </a:r>
          </a:p>
          <a:p>
            <a:pPr lvl="1"/>
            <a:r>
              <a:rPr lang="en-US" smtClean="0"/>
              <a:t>Medicare </a:t>
            </a:r>
          </a:p>
          <a:p>
            <a:pPr lvl="1"/>
            <a:r>
              <a:rPr lang="en-US" smtClean="0"/>
              <a:t>The Health Insurance Marketplace</a:t>
            </a:r>
          </a:p>
          <a:p>
            <a:r>
              <a:rPr lang="en-US" smtClean="0"/>
              <a:t>Resources to help with Medicare decisions: </a:t>
            </a:r>
          </a:p>
          <a:p>
            <a:pPr lvl="1"/>
            <a:r>
              <a:rPr lang="en-US" smtClean="0"/>
              <a:t>Choosing medical and prescription drug coverage </a:t>
            </a:r>
          </a:p>
          <a:p>
            <a:pPr lvl="1"/>
            <a:r>
              <a:rPr lang="en-US" smtClean="0"/>
              <a:t>Timing:</a:t>
            </a:r>
          </a:p>
          <a:p>
            <a:pPr lvl="1"/>
            <a:r>
              <a:rPr lang="en-US" smtClean="0"/>
              <a:t>To ensure coverage </a:t>
            </a:r>
          </a:p>
          <a:p>
            <a:pPr lvl="1"/>
            <a:r>
              <a:rPr lang="en-US" smtClean="0"/>
              <a:t>To avoid penalties </a:t>
            </a:r>
            <a:endParaRPr lang="en-US" dirty="0"/>
          </a:p>
        </p:txBody>
      </p:sp>
      <p:sp>
        <p:nvSpPr>
          <p:cNvPr id="3075" name="Rectangle 2"/>
          <p:cNvSpPr>
            <a:spLocks noGrp="1" noChangeArrowheads="1"/>
          </p:cNvSpPr>
          <p:nvPr>
            <p:ph type="title"/>
          </p:nvPr>
        </p:nvSpPr>
        <p:spPr/>
        <p:txBody>
          <a:bodyPr/>
          <a:lstStyle/>
          <a:p>
            <a:r>
              <a:rPr lang="en-US" smtClean="0"/>
              <a:t>Getting Started</a:t>
            </a:r>
            <a:endParaRPr lang="en-US" dirty="0" smtClean="0"/>
          </a:p>
        </p:txBody>
      </p:sp>
    </p:spTree>
    <p:extLst>
      <p:ext uri="{BB962C8B-B14F-4D97-AF65-F5344CB8AC3E}">
        <p14:creationId xmlns:p14="http://schemas.microsoft.com/office/powerpoint/2010/main" val="280375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1"/>
          </p:nvPr>
        </p:nvSpPr>
        <p:spPr/>
        <p:txBody>
          <a:bodyPr/>
          <a:lstStyle/>
          <a:p>
            <a:r>
              <a:rPr lang="en-US" dirty="0" smtClean="0"/>
              <a:t>In Original Medicare you pay:</a:t>
            </a:r>
          </a:p>
          <a:p>
            <a:pPr lvl="1"/>
            <a:r>
              <a:rPr lang="en-US" dirty="0" smtClean="0"/>
              <a:t>Yearly deductible of $185 in 2019.</a:t>
            </a:r>
          </a:p>
          <a:p>
            <a:pPr lvl="1"/>
            <a:r>
              <a:rPr lang="en-US" dirty="0" smtClean="0"/>
              <a:t>20% coinsurance for most services.</a:t>
            </a:r>
          </a:p>
          <a:p>
            <a:r>
              <a:rPr lang="en-US" dirty="0" smtClean="0"/>
              <a:t>Programs may help pay these costs if you have limited income and resources.</a:t>
            </a:r>
            <a:endParaRPr lang="en-US" dirty="0"/>
          </a:p>
        </p:txBody>
      </p:sp>
      <p:sp>
        <p:nvSpPr>
          <p:cNvPr id="2" name="Title 1"/>
          <p:cNvSpPr>
            <a:spLocks noGrp="1"/>
          </p:cNvSpPr>
          <p:nvPr>
            <p:ph type="title"/>
          </p:nvPr>
        </p:nvSpPr>
        <p:spPr/>
        <p:txBody>
          <a:bodyPr>
            <a:normAutofit fontScale="90000"/>
          </a:bodyPr>
          <a:lstStyle/>
          <a:p>
            <a:r>
              <a:rPr lang="en-US" smtClean="0"/>
              <a:t>Paying for Medicare Part B (Medical Insurance) </a:t>
            </a:r>
            <a:br>
              <a:rPr lang="en-US" smtClean="0"/>
            </a:br>
            <a:endParaRPr lang="en-US" dirty="0" smtClean="0"/>
          </a:p>
        </p:txBody>
      </p:sp>
    </p:spTree>
    <p:extLst>
      <p:ext uri="{BB962C8B-B14F-4D97-AF65-F5344CB8AC3E}">
        <p14:creationId xmlns:p14="http://schemas.microsoft.com/office/powerpoint/2010/main" val="14141461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r>
              <a:rPr lang="en-US" dirty="0" smtClean="0"/>
              <a:t>Consider:</a:t>
            </a:r>
          </a:p>
          <a:p>
            <a:pPr lvl="1"/>
            <a:r>
              <a:rPr lang="en-US" dirty="0" smtClean="0"/>
              <a:t>It’s automatic if you get Social Security/RRB benefits.</a:t>
            </a:r>
          </a:p>
          <a:p>
            <a:pPr lvl="1"/>
            <a:r>
              <a:rPr lang="en-US" dirty="0" smtClean="0"/>
              <a:t>Most people pay a monthly premium.</a:t>
            </a:r>
          </a:p>
          <a:p>
            <a:pPr lvl="2"/>
            <a:r>
              <a:rPr lang="en-US" dirty="0" smtClean="0"/>
              <a:t>Usually deducted from SSA/RRB benefits</a:t>
            </a:r>
          </a:p>
          <a:p>
            <a:pPr lvl="2"/>
            <a:r>
              <a:rPr lang="en-US" dirty="0" smtClean="0"/>
              <a:t>Amount depends on income</a:t>
            </a:r>
          </a:p>
          <a:p>
            <a:pPr lvl="1"/>
            <a:r>
              <a:rPr lang="en-US" dirty="0" smtClean="0"/>
              <a:t>It may supplement employer coverage.</a:t>
            </a:r>
            <a:endParaRPr lang="en-US" dirty="0"/>
          </a:p>
        </p:txBody>
      </p:sp>
      <p:sp>
        <p:nvSpPr>
          <p:cNvPr id="15363" name="Rectangle 2"/>
          <p:cNvSpPr>
            <a:spLocks noGrp="1" noChangeArrowheads="1"/>
          </p:cNvSpPr>
          <p:nvPr>
            <p:ph type="title"/>
          </p:nvPr>
        </p:nvSpPr>
        <p:spPr/>
        <p:txBody>
          <a:bodyPr/>
          <a:lstStyle/>
          <a:p>
            <a:r>
              <a:rPr lang="en-US" smtClean="0"/>
              <a:t>Decision: Should I Keep/Sign </a:t>
            </a:r>
            <a:br>
              <a:rPr lang="en-US" smtClean="0"/>
            </a:br>
            <a:r>
              <a:rPr lang="en-US" smtClean="0"/>
              <a:t>Up for Part B?</a:t>
            </a:r>
            <a:endParaRPr lang="en-US" dirty="0" smtClean="0"/>
          </a:p>
        </p:txBody>
      </p:sp>
    </p:spTree>
    <p:extLst>
      <p:ext uri="{BB962C8B-B14F-4D97-AF65-F5344CB8AC3E}">
        <p14:creationId xmlns:p14="http://schemas.microsoft.com/office/powerpoint/2010/main" val="41517223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r>
              <a:rPr lang="en-US" dirty="0" smtClean="0"/>
              <a:t>Sometimes you must have Part B, if:</a:t>
            </a:r>
          </a:p>
          <a:p>
            <a:pPr lvl="1"/>
            <a:r>
              <a:rPr lang="en-US" dirty="0" smtClean="0"/>
              <a:t>You want to buy a </a:t>
            </a:r>
            <a:r>
              <a:rPr lang="en-US" dirty="0" err="1" smtClean="0"/>
              <a:t>Medigap</a:t>
            </a:r>
            <a:r>
              <a:rPr lang="en-US" dirty="0" smtClean="0"/>
              <a:t> (Medicare Supplement) policy.</a:t>
            </a:r>
          </a:p>
          <a:p>
            <a:pPr lvl="1"/>
            <a:r>
              <a:rPr lang="en-US" dirty="0" smtClean="0"/>
              <a:t>You want to join a Medicare Advantage plan. </a:t>
            </a:r>
          </a:p>
          <a:p>
            <a:pPr lvl="1"/>
            <a:r>
              <a:rPr lang="en-US" dirty="0" smtClean="0"/>
              <a:t>You're eligible for TRICARE. </a:t>
            </a:r>
          </a:p>
          <a:p>
            <a:pPr lvl="1"/>
            <a:r>
              <a:rPr lang="en-US" dirty="0" smtClean="0"/>
              <a:t>Your employer coverage requires you have it.</a:t>
            </a:r>
          </a:p>
          <a:p>
            <a:pPr lvl="2"/>
            <a:r>
              <a:rPr lang="en-US" dirty="0" smtClean="0"/>
              <a:t>– Talk to your employer’s or union’s benefits administrator.</a:t>
            </a:r>
          </a:p>
          <a:p>
            <a:r>
              <a:rPr lang="en-US" dirty="0" smtClean="0"/>
              <a:t>With Veterans benefits it’s optional: </a:t>
            </a:r>
          </a:p>
          <a:p>
            <a:pPr lvl="1"/>
            <a:r>
              <a:rPr lang="en-US" dirty="0" smtClean="0"/>
              <a:t>But you pay a penalty if you sign up late, or if you don’t sign up during your initial enrollment period. </a:t>
            </a:r>
            <a:endParaRPr lang="en-US" dirty="0"/>
          </a:p>
        </p:txBody>
      </p:sp>
      <p:sp>
        <p:nvSpPr>
          <p:cNvPr id="6" name="Title 5"/>
          <p:cNvSpPr>
            <a:spLocks noGrp="1"/>
          </p:cNvSpPr>
          <p:nvPr>
            <p:ph type="title"/>
          </p:nvPr>
        </p:nvSpPr>
        <p:spPr/>
        <p:txBody>
          <a:bodyPr>
            <a:normAutofit/>
          </a:bodyPr>
          <a:lstStyle/>
          <a:p>
            <a:r>
              <a:rPr lang="en-US" spc="-80" dirty="0">
                <a:solidFill>
                  <a:srgbClr val="FFFFFF"/>
                </a:solidFill>
                <a:latin typeface="Arial" panose="020B0604020202020204" pitchFamily="34" charset="0"/>
                <a:cs typeface="Arial" panose="020B0604020202020204" pitchFamily="34" charset="0"/>
              </a:rPr>
              <a:t>Decision: Should I Keep/Sign </a:t>
            </a:r>
            <a:r>
              <a:rPr lang="en-US" spc="-80" dirty="0" smtClean="0">
                <a:solidFill>
                  <a:srgbClr val="FFFFFF"/>
                </a:solidFill>
                <a:latin typeface="Arial" panose="020B0604020202020204" pitchFamily="34" charset="0"/>
                <a:cs typeface="Arial" panose="020B0604020202020204" pitchFamily="34" charset="0"/>
              </a:rPr>
              <a:t>Up </a:t>
            </a:r>
            <a:r>
              <a:rPr lang="en-US" spc="-80" dirty="0">
                <a:solidFill>
                  <a:srgbClr val="FFFFFF"/>
                </a:solidFill>
                <a:latin typeface="Arial" panose="020B0604020202020204" pitchFamily="34" charset="0"/>
                <a:cs typeface="Arial" panose="020B0604020202020204" pitchFamily="34" charset="0"/>
              </a:rPr>
              <a:t>for Part B</a:t>
            </a:r>
            <a:r>
              <a:rPr lang="en-US" spc="-80" dirty="0" smtClean="0">
                <a:solidFill>
                  <a:srgbClr val="FFFFFF"/>
                </a:solidFill>
                <a:latin typeface="Arial" panose="020B0604020202020204" pitchFamily="34" charset="0"/>
                <a:cs typeface="Arial" panose="020B0604020202020204" pitchFamily="34" charset="0"/>
              </a:rPr>
              <a:t>?</a:t>
            </a:r>
            <a:endParaRPr lang="en-US" dirty="0"/>
          </a:p>
        </p:txBody>
      </p:sp>
      <p:sp>
        <p:nvSpPr>
          <p:cNvPr id="2" name="Rectangle 1"/>
          <p:cNvSpPr/>
          <p:nvPr/>
        </p:nvSpPr>
        <p:spPr>
          <a:xfrm>
            <a:off x="5029200" y="480814"/>
            <a:ext cx="1339504" cy="369332"/>
          </a:xfrm>
          <a:prstGeom prst="rect">
            <a:avLst/>
          </a:prstGeom>
        </p:spPr>
        <p:txBody>
          <a:bodyPr wrap="none">
            <a:spAutoFit/>
          </a:bodyPr>
          <a:lstStyle/>
          <a:p>
            <a:r>
              <a:rPr lang="en-US" dirty="0">
                <a:solidFill>
                  <a:srgbClr val="376092"/>
                </a:solidFill>
                <a:latin typeface="Arial" panose="020B0604020202020204" pitchFamily="34" charset="0"/>
                <a:cs typeface="Arial" panose="020B0604020202020204" pitchFamily="34" charset="0"/>
              </a:rPr>
              <a:t>(continued)</a:t>
            </a:r>
            <a:endParaRPr lang="en-US" dirty="0"/>
          </a:p>
        </p:txBody>
      </p:sp>
    </p:spTree>
    <p:extLst>
      <p:ext uri="{BB962C8B-B14F-4D97-AF65-F5344CB8AC3E}">
        <p14:creationId xmlns:p14="http://schemas.microsoft.com/office/powerpoint/2010/main" val="18017413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If you don’t have coverage from active employment</a:t>
            </a:r>
          </a:p>
          <a:p>
            <a:pPr lvl="1"/>
            <a:r>
              <a:rPr lang="en-US" smtClean="0"/>
              <a:t>Delaying Part B may mean: </a:t>
            </a:r>
          </a:p>
          <a:p>
            <a:pPr lvl="2"/>
            <a:r>
              <a:rPr lang="en-US" smtClean="0"/>
              <a:t>– Higher premiums.</a:t>
            </a:r>
          </a:p>
          <a:p>
            <a:pPr lvl="2"/>
            <a:r>
              <a:rPr lang="en-US" smtClean="0"/>
              <a:t>– Paying for all your health care out of pocket.</a:t>
            </a:r>
          </a:p>
          <a:p>
            <a:r>
              <a:rPr lang="en-US" smtClean="0"/>
              <a:t>If you do have coverage through active employment</a:t>
            </a:r>
          </a:p>
          <a:p>
            <a:pPr lvl="1"/>
            <a:r>
              <a:rPr lang="en-US" smtClean="0"/>
              <a:t>You may want to delay Part B.</a:t>
            </a:r>
          </a:p>
          <a:p>
            <a:pPr lvl="1"/>
            <a:r>
              <a:rPr lang="en-US" smtClean="0"/>
              <a:t>No penalty if you enroll while you have coverage or within eight months of losing coverage.</a:t>
            </a:r>
            <a:endParaRPr lang="en-US" dirty="0" smtClean="0"/>
          </a:p>
        </p:txBody>
      </p:sp>
      <p:sp>
        <p:nvSpPr>
          <p:cNvPr id="5" name="Title 4"/>
          <p:cNvSpPr>
            <a:spLocks noGrp="1"/>
          </p:cNvSpPr>
          <p:nvPr>
            <p:ph type="title"/>
          </p:nvPr>
        </p:nvSpPr>
        <p:spPr/>
        <p:txBody>
          <a:bodyPr>
            <a:normAutofit/>
          </a:bodyPr>
          <a:lstStyle/>
          <a:p>
            <a:r>
              <a:rPr lang="en-US" spc="-80" dirty="0">
                <a:solidFill>
                  <a:srgbClr val="FFFFFF"/>
                </a:solidFill>
                <a:latin typeface="Arial" panose="020B0604020202020204" pitchFamily="34" charset="0"/>
                <a:cs typeface="Arial" panose="020B0604020202020204" pitchFamily="34" charset="0"/>
              </a:rPr>
              <a:t>Decision: Should I Keep/Sign </a:t>
            </a:r>
            <a:r>
              <a:rPr lang="en-US" spc="-80" dirty="0" smtClean="0">
                <a:solidFill>
                  <a:srgbClr val="FFFFFF"/>
                </a:solidFill>
                <a:latin typeface="Arial" panose="020B0604020202020204" pitchFamily="34" charset="0"/>
                <a:cs typeface="Arial" panose="020B0604020202020204" pitchFamily="34" charset="0"/>
              </a:rPr>
              <a:t>Up </a:t>
            </a:r>
            <a:r>
              <a:rPr lang="en-US" spc="-80" dirty="0">
                <a:solidFill>
                  <a:srgbClr val="FFFFFF"/>
                </a:solidFill>
                <a:latin typeface="Arial" panose="020B0604020202020204" pitchFamily="34" charset="0"/>
                <a:cs typeface="Arial" panose="020B0604020202020204" pitchFamily="34" charset="0"/>
              </a:rPr>
              <a:t>for Part B</a:t>
            </a:r>
            <a:r>
              <a:rPr lang="en-US" spc="-80" dirty="0" smtClean="0">
                <a:solidFill>
                  <a:srgbClr val="FFFFFF"/>
                </a:solidFill>
                <a:latin typeface="Arial" panose="020B0604020202020204" pitchFamily="34" charset="0"/>
                <a:cs typeface="Arial" panose="020B0604020202020204" pitchFamily="34" charset="0"/>
              </a:rPr>
              <a:t>?</a:t>
            </a:r>
            <a:endParaRPr lang="en-US" dirty="0"/>
          </a:p>
        </p:txBody>
      </p:sp>
      <p:sp>
        <p:nvSpPr>
          <p:cNvPr id="9" name="Rectangle 8"/>
          <p:cNvSpPr/>
          <p:nvPr/>
        </p:nvSpPr>
        <p:spPr>
          <a:xfrm>
            <a:off x="5029200" y="480814"/>
            <a:ext cx="1339504" cy="369332"/>
          </a:xfrm>
          <a:prstGeom prst="rect">
            <a:avLst/>
          </a:prstGeom>
        </p:spPr>
        <p:txBody>
          <a:bodyPr wrap="none">
            <a:spAutoFit/>
          </a:bodyPr>
          <a:lstStyle/>
          <a:p>
            <a:r>
              <a:rPr lang="en-US" dirty="0">
                <a:solidFill>
                  <a:srgbClr val="376092"/>
                </a:solidFill>
                <a:latin typeface="Arial" panose="020B0604020202020204" pitchFamily="34" charset="0"/>
                <a:cs typeface="Arial" panose="020B0604020202020204" pitchFamily="34" charset="0"/>
              </a:rPr>
              <a:t>(continued)</a:t>
            </a:r>
            <a:endParaRPr lang="en-US" dirty="0"/>
          </a:p>
        </p:txBody>
      </p:sp>
    </p:spTree>
    <p:extLst>
      <p:ext uri="{BB962C8B-B14F-4D97-AF65-F5344CB8AC3E}">
        <p14:creationId xmlns:p14="http://schemas.microsoft.com/office/powerpoint/2010/main" val="4423190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a:t>
            </a:r>
          </a:p>
          <a:p>
            <a:pPr lvl="1"/>
            <a:r>
              <a:rPr lang="en-US" dirty="0" smtClean="0"/>
              <a:t>You must have Part A and Part B to join</a:t>
            </a:r>
          </a:p>
          <a:p>
            <a:pPr lvl="1"/>
            <a:r>
              <a:rPr lang="en-US" dirty="0" smtClean="0"/>
              <a:t>Most offer comprehensive coverage </a:t>
            </a:r>
          </a:p>
          <a:p>
            <a:pPr lvl="2"/>
            <a:r>
              <a:rPr lang="en-US" dirty="0" smtClean="0"/>
              <a:t>Including Part D drug coverage</a:t>
            </a:r>
          </a:p>
          <a:p>
            <a:pPr lvl="1"/>
            <a:r>
              <a:rPr lang="en-US" dirty="0" smtClean="0"/>
              <a:t>May require you to use a network </a:t>
            </a:r>
          </a:p>
          <a:p>
            <a:pPr lvl="1"/>
            <a:r>
              <a:rPr lang="en-US" dirty="0" smtClean="0"/>
              <a:t>May need a referral to see a specialist</a:t>
            </a:r>
          </a:p>
          <a:p>
            <a:pPr lvl="1"/>
            <a:r>
              <a:rPr lang="en-US" dirty="0" smtClean="0"/>
              <a:t>You must pay Part B and monthly plan premium*</a:t>
            </a:r>
          </a:p>
          <a:p>
            <a:pPr lvl="1"/>
            <a:r>
              <a:rPr lang="en-US" dirty="0" smtClean="0"/>
              <a:t>Can only join/leave plan during certain periods</a:t>
            </a:r>
          </a:p>
          <a:p>
            <a:pPr lvl="1"/>
            <a:r>
              <a:rPr lang="en-US" dirty="0" smtClean="0"/>
              <a:t>Doesn’t work with Supplement Insurance (</a:t>
            </a:r>
            <a:r>
              <a:rPr lang="en-US" dirty="0" err="1" smtClean="0"/>
              <a:t>Medigap</a:t>
            </a:r>
            <a:r>
              <a:rPr lang="en-US" dirty="0" smtClean="0"/>
              <a:t>) policies</a:t>
            </a:r>
          </a:p>
        </p:txBody>
      </p:sp>
      <p:sp>
        <p:nvSpPr>
          <p:cNvPr id="9" name="Title 1"/>
          <p:cNvSpPr>
            <a:spLocks noGrp="1"/>
          </p:cNvSpPr>
          <p:nvPr>
            <p:ph type="title"/>
          </p:nvPr>
        </p:nvSpPr>
        <p:spPr/>
        <p:txBody>
          <a:bodyPr/>
          <a:lstStyle/>
          <a:p>
            <a:r>
              <a:rPr lang="en-US" dirty="0" smtClean="0"/>
              <a:t>Decision: Should I Join a </a:t>
            </a:r>
            <a:br>
              <a:rPr lang="en-US" dirty="0" smtClean="0"/>
            </a:br>
            <a:r>
              <a:rPr lang="en-US" dirty="0" smtClean="0"/>
              <a:t>Medicare Advantage Plan?</a:t>
            </a:r>
            <a:endParaRPr lang="en-US" dirty="0"/>
          </a:p>
        </p:txBody>
      </p:sp>
      <p:sp>
        <p:nvSpPr>
          <p:cNvPr id="2" name="Rectangle 1"/>
          <p:cNvSpPr/>
          <p:nvPr/>
        </p:nvSpPr>
        <p:spPr>
          <a:xfrm>
            <a:off x="824102" y="6222788"/>
            <a:ext cx="1925527" cy="307777"/>
          </a:xfrm>
          <a:prstGeom prst="rect">
            <a:avLst/>
          </a:prstGeom>
        </p:spPr>
        <p:txBody>
          <a:bodyPr wrap="none">
            <a:spAutoFit/>
          </a:bodyPr>
          <a:lstStyle/>
          <a:p>
            <a:r>
              <a:rPr lang="en-US" sz="1400" dirty="0" smtClean="0">
                <a:solidFill>
                  <a:schemeClr val="tx1"/>
                </a:solidFill>
              </a:rPr>
              <a:t>* If </a:t>
            </a:r>
            <a:r>
              <a:rPr lang="en-US" sz="1400" dirty="0">
                <a:solidFill>
                  <a:schemeClr val="tx1"/>
                </a:solidFill>
              </a:rPr>
              <a:t>plan has premium.</a:t>
            </a:r>
          </a:p>
        </p:txBody>
      </p:sp>
    </p:spTree>
    <p:extLst>
      <p:ext uri="{BB962C8B-B14F-4D97-AF65-F5344CB8AC3E}">
        <p14:creationId xmlns:p14="http://schemas.microsoft.com/office/powerpoint/2010/main" val="838134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2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25" y="0"/>
            <a:ext cx="9154080" cy="6858000"/>
          </a:xfrm>
          <a:prstGeom prst="rect">
            <a:avLst/>
          </a:prstGeom>
        </p:spPr>
      </p:pic>
      <p:sp>
        <p:nvSpPr>
          <p:cNvPr id="107522" name="TextBox 2"/>
          <p:cNvSpPr>
            <a:spLocks noGrp="1" noChangeArrowheads="1"/>
          </p:cNvSpPr>
          <p:nvPr>
            <p:ph type="ctrTitle" idx="4294967295"/>
          </p:nvPr>
        </p:nvSpPr>
        <p:spPr>
          <a:xfrm>
            <a:off x="442913" y="871786"/>
            <a:ext cx="4127467" cy="2092792"/>
          </a:xfrm>
          <a:prstGeom prst="rect">
            <a:avLst/>
          </a:prstGeom>
        </p:spPr>
        <p:txBody>
          <a:bodyPr>
            <a:noAutofit/>
          </a:bodyPr>
          <a:lstStyle/>
          <a:p>
            <a:pPr algn="l" eaLnBrk="1" hangingPunct="1"/>
            <a:r>
              <a:rPr lang="en-US" sz="4200" spc="-80" dirty="0" smtClean="0">
                <a:solidFill>
                  <a:schemeClr val="accent1">
                    <a:lumMod val="50000"/>
                  </a:schemeClr>
                </a:solidFill>
                <a:latin typeface="Arial"/>
                <a:ea typeface="ＭＳ Ｐゴシック"/>
                <a:cs typeface="Arial"/>
              </a:rPr>
              <a:t>Medicare Advantage plan Part C</a:t>
            </a:r>
          </a:p>
        </p:txBody>
      </p:sp>
    </p:spTree>
    <p:extLst>
      <p:ext uri="{BB962C8B-B14F-4D97-AF65-F5344CB8AC3E}">
        <p14:creationId xmlns:p14="http://schemas.microsoft.com/office/powerpoint/2010/main" val="4085047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1200"/>
              </a:spcBef>
            </a:pPr>
            <a:r>
              <a:rPr lang="en-US" dirty="0" smtClean="0"/>
              <a:t>Health plan options approved by Medicare </a:t>
            </a:r>
          </a:p>
          <a:p>
            <a:pPr lvl="1">
              <a:spcBef>
                <a:spcPts val="1200"/>
              </a:spcBef>
            </a:pPr>
            <a:r>
              <a:rPr lang="en-US" dirty="0" smtClean="0"/>
              <a:t>Another way to get Medicare coverage</a:t>
            </a:r>
          </a:p>
          <a:p>
            <a:pPr lvl="1">
              <a:spcBef>
                <a:spcPts val="1200"/>
              </a:spcBef>
            </a:pPr>
            <a:r>
              <a:rPr lang="en-US" dirty="0" smtClean="0"/>
              <a:t>Still part of the Medicare program</a:t>
            </a:r>
          </a:p>
          <a:p>
            <a:pPr lvl="1">
              <a:spcBef>
                <a:spcPts val="1200"/>
              </a:spcBef>
            </a:pPr>
            <a:r>
              <a:rPr lang="en-US" dirty="0" smtClean="0"/>
              <a:t>Run by private insurers/companies</a:t>
            </a:r>
          </a:p>
          <a:p>
            <a:pPr>
              <a:lnSpc>
                <a:spcPct val="100000"/>
              </a:lnSpc>
              <a:spcBef>
                <a:spcPts val="1200"/>
              </a:spcBef>
            </a:pPr>
            <a:r>
              <a:rPr lang="en-US" dirty="0" smtClean="0"/>
              <a:t>Medicare pays plan an amount </a:t>
            </a:r>
          </a:p>
          <a:p>
            <a:pPr lvl="1">
              <a:spcBef>
                <a:spcPts val="1200"/>
              </a:spcBef>
            </a:pPr>
            <a:r>
              <a:rPr lang="en-US" dirty="0" smtClean="0"/>
              <a:t>For each member’s care</a:t>
            </a:r>
          </a:p>
          <a:p>
            <a:pPr>
              <a:lnSpc>
                <a:spcPct val="100000"/>
              </a:lnSpc>
              <a:spcBef>
                <a:spcPts val="1200"/>
              </a:spcBef>
            </a:pPr>
            <a:r>
              <a:rPr lang="en-US" dirty="0" smtClean="0"/>
              <a:t>May have to use network doctors or hospitals</a:t>
            </a:r>
          </a:p>
          <a:p>
            <a:pPr>
              <a:lnSpc>
                <a:spcPct val="100000"/>
              </a:lnSpc>
              <a:spcBef>
                <a:spcPts val="1200"/>
              </a:spcBef>
            </a:pPr>
            <a:r>
              <a:rPr lang="en-US" dirty="0" smtClean="0"/>
              <a:t>Types of plans available may vary</a:t>
            </a:r>
          </a:p>
          <a:p>
            <a:pPr>
              <a:lnSpc>
                <a:spcPct val="100000"/>
              </a:lnSpc>
              <a:spcBef>
                <a:spcPts val="1200"/>
              </a:spcBef>
            </a:pPr>
            <a:r>
              <a:rPr lang="en-US" dirty="0" smtClean="0"/>
              <a:t>Plans offer more coverage than Original Medicare.</a:t>
            </a:r>
            <a:endParaRPr lang="en-US" dirty="0"/>
          </a:p>
        </p:txBody>
      </p:sp>
      <p:sp>
        <p:nvSpPr>
          <p:cNvPr id="6" name="Title 5"/>
          <p:cNvSpPr>
            <a:spLocks noGrp="1"/>
          </p:cNvSpPr>
          <p:nvPr>
            <p:ph type="title"/>
          </p:nvPr>
        </p:nvSpPr>
        <p:spPr/>
        <p:txBody>
          <a:bodyPr/>
          <a:lstStyle/>
          <a:p>
            <a:r>
              <a:rPr lang="en-US" smtClean="0"/>
              <a:t>Part C – Medicare Advantage</a:t>
            </a:r>
            <a:endParaRPr lang="en-US" dirty="0"/>
          </a:p>
        </p:txBody>
      </p:sp>
      <p:pic>
        <p:nvPicPr>
          <p:cNvPr id="5" name="Picture 4" descr="Part C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1463" y="2017469"/>
            <a:ext cx="1184957" cy="1192456"/>
          </a:xfrm>
          <a:prstGeom prst="rect">
            <a:avLst/>
          </a:prstGeom>
        </p:spPr>
      </p:pic>
    </p:spTree>
    <p:extLst>
      <p:ext uri="{BB962C8B-B14F-4D97-AF65-F5344CB8AC3E}">
        <p14:creationId xmlns:p14="http://schemas.microsoft.com/office/powerpoint/2010/main" val="3224413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spcBef>
                <a:spcPts val="1200"/>
              </a:spcBef>
            </a:pPr>
            <a:r>
              <a:rPr lang="en-US" dirty="0" smtClean="0"/>
              <a:t>Still in Medicare with all rights and protections</a:t>
            </a:r>
          </a:p>
          <a:p>
            <a:pPr lvl="1">
              <a:spcBef>
                <a:spcPts val="1200"/>
              </a:spcBef>
            </a:pPr>
            <a:r>
              <a:rPr lang="en-US" dirty="0" smtClean="0"/>
              <a:t>Includes all Original Medicare (Parts A &amp; B) benefits plus some others</a:t>
            </a:r>
          </a:p>
          <a:p>
            <a:pPr lvl="1">
              <a:spcBef>
                <a:spcPts val="1200"/>
              </a:spcBef>
            </a:pPr>
            <a:r>
              <a:rPr lang="en-US" dirty="0" smtClean="0"/>
              <a:t>May include Part D prescription drug coverage</a:t>
            </a:r>
          </a:p>
          <a:p>
            <a:pPr lvl="1">
              <a:spcBef>
                <a:spcPts val="1200"/>
              </a:spcBef>
            </a:pPr>
            <a:r>
              <a:rPr lang="en-US" dirty="0" smtClean="0"/>
              <a:t>May include extra benefits (such as vision or dental)</a:t>
            </a:r>
          </a:p>
          <a:p>
            <a:pPr lvl="1">
              <a:spcBef>
                <a:spcPts val="1200"/>
              </a:spcBef>
            </a:pPr>
            <a:r>
              <a:rPr lang="en-US" dirty="0" smtClean="0"/>
              <a:t>Benefits and cost sharing may be different</a:t>
            </a:r>
          </a:p>
        </p:txBody>
      </p:sp>
      <p:sp>
        <p:nvSpPr>
          <p:cNvPr id="6" name="Title 5"/>
          <p:cNvSpPr>
            <a:spLocks noGrp="1"/>
          </p:cNvSpPr>
          <p:nvPr>
            <p:ph type="title"/>
          </p:nvPr>
        </p:nvSpPr>
        <p:spPr/>
        <p:txBody>
          <a:bodyPr/>
          <a:lstStyle/>
          <a:p>
            <a:r>
              <a:rPr lang="en-US" smtClean="0"/>
              <a:t>How Part C Works</a:t>
            </a:r>
            <a:endParaRPr lang="en-US" dirty="0"/>
          </a:p>
        </p:txBody>
      </p:sp>
    </p:spTree>
    <p:extLst>
      <p:ext uri="{BB962C8B-B14F-4D97-AF65-F5344CB8AC3E}">
        <p14:creationId xmlns:p14="http://schemas.microsoft.com/office/powerpoint/2010/main" val="3891310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smtClean="0"/>
              <a:t>Initial enrollment period:</a:t>
            </a:r>
          </a:p>
          <a:p>
            <a:pPr lvl="1"/>
            <a:r>
              <a:rPr lang="en-US" smtClean="0"/>
              <a:t>Three months before you turn 65, the month you turn 65 and three months after the month you turn 65</a:t>
            </a:r>
          </a:p>
          <a:p>
            <a:pPr lvl="1"/>
            <a:r>
              <a:rPr lang="en-US" smtClean="0"/>
              <a:t>Must be entitled to Part A and enrolled in Part B, and</a:t>
            </a:r>
          </a:p>
          <a:p>
            <a:pPr lvl="1"/>
            <a:r>
              <a:rPr lang="en-US" smtClean="0"/>
              <a:t>Permanently reside in the plan service area</a:t>
            </a:r>
            <a:endParaRPr lang="en-US" dirty="0" smtClean="0"/>
          </a:p>
        </p:txBody>
      </p:sp>
      <p:sp>
        <p:nvSpPr>
          <p:cNvPr id="13315" name="Rectangle 2"/>
          <p:cNvSpPr>
            <a:spLocks noGrp="1" noChangeArrowheads="1"/>
          </p:cNvSpPr>
          <p:nvPr>
            <p:ph type="title"/>
          </p:nvPr>
        </p:nvSpPr>
        <p:spPr/>
        <p:txBody>
          <a:bodyPr/>
          <a:lstStyle/>
          <a:p>
            <a:r>
              <a:rPr lang="en-US" dirty="0" smtClean="0"/>
              <a:t>When Can I Enroll in an MA Plan?</a:t>
            </a:r>
          </a:p>
        </p:txBody>
      </p:sp>
    </p:spTree>
    <p:extLst>
      <p:ext uri="{BB962C8B-B14F-4D97-AF65-F5344CB8AC3E}">
        <p14:creationId xmlns:p14="http://schemas.microsoft.com/office/powerpoint/2010/main" val="16138697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smtClean="0"/>
              <a:t>Annual election period:</a:t>
            </a:r>
          </a:p>
          <a:p>
            <a:pPr lvl="1"/>
            <a:r>
              <a:rPr lang="en-US" smtClean="0"/>
              <a:t>October 15 to December 7 each year</a:t>
            </a:r>
          </a:p>
          <a:p>
            <a:pPr lvl="1"/>
            <a:r>
              <a:rPr lang="en-US" smtClean="0"/>
              <a:t>The period you can enroll in or change your Medicare Advantage (MA) plan. You may also switch to Original Medicare.</a:t>
            </a:r>
          </a:p>
          <a:p>
            <a:pPr lvl="1"/>
            <a:r>
              <a:rPr lang="en-US" smtClean="0"/>
              <a:t>New coverage will begin January 1.</a:t>
            </a:r>
          </a:p>
          <a:p>
            <a:pPr lvl="1"/>
            <a:r>
              <a:rPr lang="en-US" smtClean="0"/>
              <a:t>You can enroll in an MA plan with prescription drug coverage (MAPD), but not a stand-alone MA plan at the same time as a stand-alone Part D plan.</a:t>
            </a:r>
          </a:p>
          <a:p>
            <a:pPr lvl="1"/>
            <a:endParaRPr lang="en-US" dirty="0" smtClean="0"/>
          </a:p>
        </p:txBody>
      </p:sp>
      <p:sp>
        <p:nvSpPr>
          <p:cNvPr id="13315" name="Rectangle 2"/>
          <p:cNvSpPr>
            <a:spLocks noGrp="1" noChangeArrowheads="1"/>
          </p:cNvSpPr>
          <p:nvPr>
            <p:ph type="title"/>
          </p:nvPr>
        </p:nvSpPr>
        <p:spPr/>
        <p:txBody>
          <a:bodyPr/>
          <a:lstStyle/>
          <a:p>
            <a:r>
              <a:rPr lang="en-US" smtClean="0"/>
              <a:t>Election Periods</a:t>
            </a:r>
            <a:endParaRPr lang="en-US" dirty="0" smtClean="0"/>
          </a:p>
        </p:txBody>
      </p:sp>
    </p:spTree>
    <p:extLst>
      <p:ext uri="{BB962C8B-B14F-4D97-AF65-F5344CB8AC3E}">
        <p14:creationId xmlns:p14="http://schemas.microsoft.com/office/powerpoint/2010/main" val="16424406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r>
              <a:rPr lang="en-US" smtClean="0"/>
              <a:t>What is Medicare? </a:t>
            </a:r>
          </a:p>
          <a:p>
            <a:r>
              <a:rPr lang="en-US" smtClean="0"/>
              <a:t>A health insurance program for people:</a:t>
            </a:r>
          </a:p>
          <a:p>
            <a:pPr lvl="1"/>
            <a:r>
              <a:rPr lang="en-US" smtClean="0"/>
              <a:t>Who are 65 and older.</a:t>
            </a:r>
          </a:p>
          <a:p>
            <a:pPr lvl="1"/>
            <a:r>
              <a:rPr lang="en-US" smtClean="0"/>
              <a:t>Under 65 with certain disabilities.</a:t>
            </a:r>
          </a:p>
          <a:p>
            <a:pPr lvl="1"/>
            <a:r>
              <a:rPr lang="en-US" smtClean="0"/>
              <a:t>Any age with end-stage renal disease (ESRD).</a:t>
            </a:r>
            <a:endParaRPr lang="en-US" dirty="0" smtClean="0"/>
          </a:p>
        </p:txBody>
      </p:sp>
      <p:sp>
        <p:nvSpPr>
          <p:cNvPr id="8195" name="Rectangle 2"/>
          <p:cNvSpPr>
            <a:spLocks noGrp="1" noChangeArrowheads="1"/>
          </p:cNvSpPr>
          <p:nvPr>
            <p:ph type="title"/>
          </p:nvPr>
        </p:nvSpPr>
        <p:spPr/>
        <p:txBody>
          <a:bodyPr/>
          <a:lstStyle/>
          <a:p>
            <a:r>
              <a:rPr lang="en-US" smtClean="0"/>
              <a:t>Basic Medicare Information</a:t>
            </a:r>
            <a:endParaRPr lang="en-US" dirty="0" smtClean="0"/>
          </a:p>
        </p:txBody>
      </p:sp>
    </p:spTree>
    <p:extLst>
      <p:ext uri="{BB962C8B-B14F-4D97-AF65-F5344CB8AC3E}">
        <p14:creationId xmlns:p14="http://schemas.microsoft.com/office/powerpoint/2010/main" val="3477777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smtClean="0"/>
              <a:t>Special enrollment period (SEP):</a:t>
            </a:r>
          </a:p>
          <a:p>
            <a:pPr lvl="1"/>
            <a:r>
              <a:rPr lang="en-US" smtClean="0"/>
              <a:t>A common SEP is for those covered under their employer’s health plans who retire after 65. </a:t>
            </a:r>
          </a:p>
          <a:p>
            <a:pPr lvl="1"/>
            <a:r>
              <a:rPr lang="en-US" smtClean="0"/>
              <a:t>Moving out of the plan’s service area</a:t>
            </a:r>
          </a:p>
          <a:p>
            <a:pPr lvl="1"/>
            <a:r>
              <a:rPr lang="en-US" smtClean="0"/>
              <a:t>Qualifying for additional financial assistance (LIS, Medicaid)</a:t>
            </a:r>
          </a:p>
          <a:p>
            <a:endParaRPr lang="en-US" smtClean="0"/>
          </a:p>
          <a:p>
            <a:pPr lvl="1"/>
            <a:endParaRPr lang="en-US" dirty="0" smtClean="0"/>
          </a:p>
        </p:txBody>
      </p:sp>
      <p:sp>
        <p:nvSpPr>
          <p:cNvPr id="13315" name="Rectangle 2"/>
          <p:cNvSpPr>
            <a:spLocks noGrp="1" noChangeArrowheads="1"/>
          </p:cNvSpPr>
          <p:nvPr>
            <p:ph type="title"/>
          </p:nvPr>
        </p:nvSpPr>
        <p:spPr/>
        <p:txBody>
          <a:bodyPr/>
          <a:lstStyle/>
          <a:p>
            <a:r>
              <a:rPr lang="en-US" smtClean="0"/>
              <a:t>Election Periods</a:t>
            </a:r>
            <a:endParaRPr lang="en-US" dirty="0" smtClean="0"/>
          </a:p>
        </p:txBody>
      </p:sp>
    </p:spTree>
    <p:extLst>
      <p:ext uri="{BB962C8B-B14F-4D97-AF65-F5344CB8AC3E}">
        <p14:creationId xmlns:p14="http://schemas.microsoft.com/office/powerpoint/2010/main" val="36220053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dirty="0" smtClean="0"/>
              <a:t>To join:</a:t>
            </a:r>
          </a:p>
          <a:p>
            <a:pPr lvl="1"/>
            <a:r>
              <a:rPr lang="en-US" dirty="0" smtClean="0"/>
              <a:t>Call the plan toll-free number. </a:t>
            </a:r>
          </a:p>
          <a:p>
            <a:pPr lvl="1"/>
            <a:r>
              <a:rPr lang="en-US" dirty="0" smtClean="0"/>
              <a:t>Visit their website.</a:t>
            </a:r>
          </a:p>
          <a:p>
            <a:pPr lvl="1"/>
            <a:r>
              <a:rPr lang="en-US" dirty="0" smtClean="0"/>
              <a:t>Use the Medicare Plan Finder at www.medicare.gov.</a:t>
            </a:r>
            <a:endParaRPr lang="en-US" dirty="0"/>
          </a:p>
        </p:txBody>
      </p:sp>
      <p:sp>
        <p:nvSpPr>
          <p:cNvPr id="13315" name="Rectangle 2"/>
          <p:cNvSpPr>
            <a:spLocks noGrp="1" noChangeArrowheads="1"/>
          </p:cNvSpPr>
          <p:nvPr>
            <p:ph type="title"/>
          </p:nvPr>
        </p:nvSpPr>
        <p:spPr/>
        <p:txBody>
          <a:bodyPr/>
          <a:lstStyle/>
          <a:p>
            <a:r>
              <a:rPr lang="en-US" smtClean="0"/>
              <a:t>How to Enroll Medicare Advantage Plan</a:t>
            </a:r>
            <a:endParaRPr lang="en-US" dirty="0" smtClean="0"/>
          </a:p>
        </p:txBody>
      </p:sp>
    </p:spTree>
    <p:extLst>
      <p:ext uri="{BB962C8B-B14F-4D97-AF65-F5344CB8AC3E}">
        <p14:creationId xmlns:p14="http://schemas.microsoft.com/office/powerpoint/2010/main" val="27919464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pPr lvl="1">
              <a:lnSpc>
                <a:spcPct val="150000"/>
              </a:lnSpc>
            </a:pPr>
            <a:r>
              <a:rPr lang="en-US" dirty="0" smtClean="0"/>
              <a:t>Available for all people with Medicare </a:t>
            </a:r>
          </a:p>
          <a:p>
            <a:pPr lvl="1">
              <a:lnSpc>
                <a:spcPct val="150000"/>
              </a:lnSpc>
            </a:pPr>
            <a:r>
              <a:rPr lang="en-US" dirty="0" smtClean="0"/>
              <a:t>Purchase from private insurers – not the </a:t>
            </a:r>
            <a:br>
              <a:rPr lang="en-US" dirty="0" smtClean="0"/>
            </a:br>
            <a:r>
              <a:rPr lang="en-US" dirty="0" smtClean="0"/>
              <a:t>government</a:t>
            </a:r>
          </a:p>
          <a:p>
            <a:pPr lvl="2">
              <a:lnSpc>
                <a:spcPct val="150000"/>
              </a:lnSpc>
            </a:pPr>
            <a:r>
              <a:rPr lang="en-US" dirty="0" smtClean="0"/>
              <a:t>Stand-alone prescription drug plan (PDP) </a:t>
            </a:r>
            <a:br>
              <a:rPr lang="en-US" dirty="0" smtClean="0"/>
            </a:br>
            <a:r>
              <a:rPr lang="en-US" dirty="0" smtClean="0"/>
              <a:t>that covers only drugs</a:t>
            </a:r>
          </a:p>
          <a:p>
            <a:pPr lvl="2">
              <a:lnSpc>
                <a:spcPct val="150000"/>
              </a:lnSpc>
            </a:pPr>
            <a:r>
              <a:rPr lang="en-US" dirty="0" smtClean="0"/>
              <a:t>Can be used with Original Medicare</a:t>
            </a:r>
          </a:p>
          <a:p>
            <a:pPr lvl="1">
              <a:lnSpc>
                <a:spcPct val="150000"/>
              </a:lnSpc>
            </a:pPr>
            <a:r>
              <a:rPr lang="en-US" dirty="0" smtClean="0"/>
              <a:t>Medicare Advantage plans (MAPD)</a:t>
            </a:r>
          </a:p>
          <a:p>
            <a:pPr lvl="2">
              <a:lnSpc>
                <a:spcPct val="150000"/>
              </a:lnSpc>
            </a:pPr>
            <a:r>
              <a:rPr lang="en-US" dirty="0" smtClean="0"/>
              <a:t>Combined plan: drug plan plus medical coverage</a:t>
            </a:r>
          </a:p>
          <a:p>
            <a:pPr lvl="1">
              <a:lnSpc>
                <a:spcPct val="150000"/>
              </a:lnSpc>
            </a:pPr>
            <a:r>
              <a:rPr lang="en-US" dirty="0" smtClean="0"/>
              <a:t>Some employers and unions</a:t>
            </a:r>
          </a:p>
        </p:txBody>
      </p:sp>
      <p:sp>
        <p:nvSpPr>
          <p:cNvPr id="25603" name="Rectangle 2"/>
          <p:cNvSpPr>
            <a:spLocks noGrp="1" noChangeArrowheads="1"/>
          </p:cNvSpPr>
          <p:nvPr>
            <p:ph type="title"/>
          </p:nvPr>
        </p:nvSpPr>
        <p:spPr/>
        <p:txBody>
          <a:bodyPr/>
          <a:lstStyle/>
          <a:p>
            <a:r>
              <a:rPr lang="en-US" smtClean="0"/>
              <a:t>Medicare Basics: Part D</a:t>
            </a:r>
            <a:endParaRPr lang="en-US" dirty="0" smtClean="0"/>
          </a:p>
        </p:txBody>
      </p:sp>
      <p:pic>
        <p:nvPicPr>
          <p:cNvPr id="5" name="Picture 4" descr="Part D icon.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681" y="1980425"/>
            <a:ext cx="1173932" cy="1124725"/>
          </a:xfrm>
          <a:prstGeom prst="rect">
            <a:avLst/>
          </a:prstGeom>
        </p:spPr>
      </p:pic>
    </p:spTree>
    <p:extLst>
      <p:ext uri="{BB962C8B-B14F-4D97-AF65-F5344CB8AC3E}">
        <p14:creationId xmlns:p14="http://schemas.microsoft.com/office/powerpoint/2010/main" val="32723335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nSpc>
                <a:spcPct val="150000"/>
              </a:lnSpc>
            </a:pPr>
            <a:r>
              <a:rPr lang="en-US" dirty="0" smtClean="0"/>
              <a:t>It’s optional.</a:t>
            </a:r>
          </a:p>
          <a:p>
            <a:pPr lvl="2">
              <a:lnSpc>
                <a:spcPct val="150000"/>
              </a:lnSpc>
            </a:pPr>
            <a:r>
              <a:rPr lang="en-US" dirty="0" smtClean="0"/>
              <a:t>You can choose a plan and join.</a:t>
            </a:r>
          </a:p>
          <a:p>
            <a:pPr lvl="1">
              <a:lnSpc>
                <a:spcPct val="150000"/>
              </a:lnSpc>
            </a:pPr>
            <a:r>
              <a:rPr lang="en-US" dirty="0" smtClean="0"/>
              <a:t>Plans have formularies.</a:t>
            </a:r>
          </a:p>
          <a:p>
            <a:pPr lvl="2">
              <a:lnSpc>
                <a:spcPct val="150000"/>
              </a:lnSpc>
            </a:pPr>
            <a:r>
              <a:rPr lang="en-US" dirty="0" smtClean="0"/>
              <a:t>Lists of covered drugs</a:t>
            </a:r>
          </a:p>
          <a:p>
            <a:pPr lvl="2">
              <a:lnSpc>
                <a:spcPct val="150000"/>
              </a:lnSpc>
            </a:pPr>
            <a:r>
              <a:rPr lang="en-US" dirty="0" smtClean="0"/>
              <a:t>Must include range of drugs in each category</a:t>
            </a:r>
          </a:p>
          <a:p>
            <a:pPr lvl="1">
              <a:lnSpc>
                <a:spcPct val="150000"/>
              </a:lnSpc>
            </a:pPr>
            <a:r>
              <a:rPr lang="en-US" dirty="0" smtClean="0"/>
              <a:t>You pay the plan a monthly premium.</a:t>
            </a:r>
          </a:p>
          <a:p>
            <a:pPr lvl="1">
              <a:lnSpc>
                <a:spcPct val="150000"/>
              </a:lnSpc>
            </a:pPr>
            <a:r>
              <a:rPr lang="en-US" dirty="0" smtClean="0"/>
              <a:t>You pay deductibles and copayments.</a:t>
            </a:r>
          </a:p>
          <a:p>
            <a:pPr lvl="1">
              <a:lnSpc>
                <a:spcPct val="150000"/>
              </a:lnSpc>
            </a:pPr>
            <a:r>
              <a:rPr lang="en-US" dirty="0" smtClean="0"/>
              <a:t>There is Extra Help to pay Part D costs</a:t>
            </a:r>
          </a:p>
          <a:p>
            <a:pPr lvl="2">
              <a:lnSpc>
                <a:spcPct val="150000"/>
              </a:lnSpc>
            </a:pPr>
            <a:r>
              <a:rPr lang="en-US" dirty="0" smtClean="0"/>
              <a:t> If you have limited income and resources.</a:t>
            </a:r>
            <a:endParaRPr lang="en-US" dirty="0"/>
          </a:p>
        </p:txBody>
      </p:sp>
      <p:sp>
        <p:nvSpPr>
          <p:cNvPr id="2" name="Title 1"/>
          <p:cNvSpPr>
            <a:spLocks noGrp="1"/>
          </p:cNvSpPr>
          <p:nvPr>
            <p:ph type="title"/>
          </p:nvPr>
        </p:nvSpPr>
        <p:spPr/>
        <p:txBody>
          <a:bodyPr/>
          <a:lstStyle/>
          <a:p>
            <a:r>
              <a:rPr lang="en-US" smtClean="0"/>
              <a:t>How Medicare Part D Works </a:t>
            </a:r>
            <a:endParaRPr lang="en-US" dirty="0"/>
          </a:p>
        </p:txBody>
      </p:sp>
    </p:spTree>
    <p:extLst>
      <p:ext uri="{BB962C8B-B14F-4D97-AF65-F5344CB8AC3E}">
        <p14:creationId xmlns:p14="http://schemas.microsoft.com/office/powerpoint/2010/main" val="344502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You must have Part A and/or Part B.</a:t>
            </a:r>
          </a:p>
          <a:p>
            <a:pPr>
              <a:lnSpc>
                <a:spcPct val="150000"/>
              </a:lnSpc>
            </a:pPr>
            <a:r>
              <a:rPr lang="en-US" dirty="0" smtClean="0"/>
              <a:t>You must live in the plan’s service area.</a:t>
            </a:r>
          </a:p>
          <a:p>
            <a:pPr>
              <a:lnSpc>
                <a:spcPct val="150000"/>
              </a:lnSpc>
            </a:pPr>
            <a:r>
              <a:rPr lang="en-US" dirty="0" smtClean="0"/>
              <a:t>You can’t live outside the U.S. </a:t>
            </a:r>
          </a:p>
          <a:p>
            <a:pPr>
              <a:lnSpc>
                <a:spcPct val="150000"/>
              </a:lnSpc>
            </a:pPr>
            <a:r>
              <a:rPr lang="en-US" dirty="0" smtClean="0"/>
              <a:t>You can’t be incarcerated.</a:t>
            </a:r>
          </a:p>
          <a:p>
            <a:pPr>
              <a:lnSpc>
                <a:spcPct val="150000"/>
              </a:lnSpc>
            </a:pPr>
            <a:r>
              <a:rPr lang="en-US" dirty="0" smtClean="0"/>
              <a:t>You must actively enroll to join.</a:t>
            </a:r>
          </a:p>
          <a:p>
            <a:pPr lvl="1">
              <a:lnSpc>
                <a:spcPct val="150000"/>
              </a:lnSpc>
            </a:pPr>
            <a:r>
              <a:rPr lang="en-US" dirty="0" smtClean="0"/>
              <a:t>In most cases no automatic enrollment</a:t>
            </a:r>
          </a:p>
        </p:txBody>
      </p:sp>
      <p:sp>
        <p:nvSpPr>
          <p:cNvPr id="6" name="Title 5"/>
          <p:cNvSpPr>
            <a:spLocks noGrp="1"/>
          </p:cNvSpPr>
          <p:nvPr>
            <p:ph type="title"/>
          </p:nvPr>
        </p:nvSpPr>
        <p:spPr/>
        <p:txBody>
          <a:bodyPr/>
          <a:lstStyle/>
          <a:p>
            <a:r>
              <a:rPr lang="en-US" smtClean="0"/>
              <a:t>Who Can Join Part D?</a:t>
            </a:r>
            <a:endParaRPr lang="en-US" dirty="0"/>
          </a:p>
        </p:txBody>
      </p:sp>
    </p:spTree>
    <p:extLst>
      <p:ext uri="{BB962C8B-B14F-4D97-AF65-F5344CB8AC3E}">
        <p14:creationId xmlns:p14="http://schemas.microsoft.com/office/powerpoint/2010/main" val="3390248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smtClean="0"/>
              <a:t>During your seven-month initial enrollment period</a:t>
            </a:r>
          </a:p>
          <a:p>
            <a:pPr>
              <a:lnSpc>
                <a:spcPct val="150000"/>
              </a:lnSpc>
            </a:pPr>
            <a:r>
              <a:rPr lang="en-US" dirty="0" smtClean="0"/>
              <a:t>During the yearly open enrollment period</a:t>
            </a:r>
          </a:p>
          <a:p>
            <a:pPr lvl="1">
              <a:lnSpc>
                <a:spcPct val="150000"/>
              </a:lnSpc>
            </a:pPr>
            <a:r>
              <a:rPr lang="en-US" dirty="0" smtClean="0"/>
              <a:t>October 15 – December 7 each year</a:t>
            </a:r>
          </a:p>
          <a:p>
            <a:pPr lvl="1">
              <a:lnSpc>
                <a:spcPct val="150000"/>
              </a:lnSpc>
            </a:pPr>
            <a:r>
              <a:rPr lang="en-US" dirty="0" smtClean="0"/>
              <a:t>Coverage begins January 1</a:t>
            </a:r>
          </a:p>
          <a:p>
            <a:pPr>
              <a:lnSpc>
                <a:spcPct val="150000"/>
              </a:lnSpc>
            </a:pPr>
            <a:r>
              <a:rPr lang="en-US" dirty="0" smtClean="0"/>
              <a:t>May be able to join at other times</a:t>
            </a:r>
          </a:p>
          <a:p>
            <a:pPr lvl="1">
              <a:lnSpc>
                <a:spcPct val="150000"/>
              </a:lnSpc>
            </a:pPr>
            <a:r>
              <a:rPr lang="en-US" dirty="0" smtClean="0"/>
              <a:t>Special enrollment period</a:t>
            </a:r>
            <a:endParaRPr lang="en-US" dirty="0"/>
          </a:p>
        </p:txBody>
      </p:sp>
      <p:sp>
        <p:nvSpPr>
          <p:cNvPr id="2" name="Title 1"/>
          <p:cNvSpPr>
            <a:spLocks noGrp="1"/>
          </p:cNvSpPr>
          <p:nvPr>
            <p:ph type="title"/>
          </p:nvPr>
        </p:nvSpPr>
        <p:spPr/>
        <p:txBody>
          <a:bodyPr/>
          <a:lstStyle/>
          <a:p>
            <a:r>
              <a:rPr lang="en-US" smtClean="0"/>
              <a:t>When Can I Enroll in a Part D Plan?</a:t>
            </a:r>
            <a:endParaRPr lang="en-US" dirty="0"/>
          </a:p>
        </p:txBody>
      </p:sp>
    </p:spTree>
    <p:extLst>
      <p:ext uri="{BB962C8B-B14F-4D97-AF65-F5344CB8AC3E}">
        <p14:creationId xmlns:p14="http://schemas.microsoft.com/office/powerpoint/2010/main" val="760645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lang="en-US" dirty="0" smtClean="0"/>
              <a:t>Consider:</a:t>
            </a:r>
          </a:p>
          <a:p>
            <a:pPr lvl="1"/>
            <a:r>
              <a:rPr lang="en-US" dirty="0" smtClean="0"/>
              <a:t>Do you have creditable drug coverage?</a:t>
            </a:r>
          </a:p>
          <a:p>
            <a:pPr lvl="2"/>
            <a:r>
              <a:rPr lang="en-US" dirty="0" smtClean="0"/>
              <a:t>Coverage as good as Medicare’s </a:t>
            </a:r>
          </a:p>
          <a:p>
            <a:pPr lvl="3"/>
            <a:r>
              <a:rPr lang="en-US" dirty="0" smtClean="0"/>
              <a:t>For example, through an employer plan</a:t>
            </a:r>
          </a:p>
          <a:p>
            <a:pPr lvl="3"/>
            <a:r>
              <a:rPr lang="en-US" dirty="0" smtClean="0"/>
              <a:t>No penalty if you delay</a:t>
            </a:r>
          </a:p>
          <a:p>
            <a:pPr lvl="1"/>
            <a:r>
              <a:rPr lang="en-US" dirty="0" smtClean="0"/>
              <a:t>Will that coverage end when you retire?</a:t>
            </a:r>
          </a:p>
          <a:p>
            <a:pPr lvl="1"/>
            <a:r>
              <a:rPr lang="en-US" dirty="0" smtClean="0"/>
              <a:t>How much do your current drugs cost?</a:t>
            </a:r>
          </a:p>
          <a:p>
            <a:pPr lvl="1"/>
            <a:r>
              <a:rPr lang="en-US" dirty="0" smtClean="0"/>
              <a:t>What do the premiums cost for Part D plans?</a:t>
            </a:r>
          </a:p>
          <a:p>
            <a:pPr>
              <a:lnSpc>
                <a:spcPct val="100000"/>
              </a:lnSpc>
            </a:pPr>
            <a:r>
              <a:rPr lang="en-US" dirty="0" smtClean="0"/>
              <a:t>Without creditable coverage</a:t>
            </a:r>
          </a:p>
          <a:p>
            <a:pPr lvl="1"/>
            <a:r>
              <a:rPr lang="en-US" dirty="0" smtClean="0"/>
              <a:t>Later enrollment may mean you pay a penalty </a:t>
            </a:r>
            <a:br>
              <a:rPr lang="en-US" dirty="0" smtClean="0"/>
            </a:br>
            <a:endParaRPr lang="en-US" dirty="0" smtClean="0"/>
          </a:p>
          <a:p>
            <a:pPr lvl="1"/>
            <a:endParaRPr lang="en-US" dirty="0"/>
          </a:p>
        </p:txBody>
      </p:sp>
      <p:sp>
        <p:nvSpPr>
          <p:cNvPr id="2" name="Title 1"/>
          <p:cNvSpPr>
            <a:spLocks noGrp="1"/>
          </p:cNvSpPr>
          <p:nvPr>
            <p:ph type="title"/>
          </p:nvPr>
        </p:nvSpPr>
        <p:spPr/>
        <p:txBody>
          <a:bodyPr/>
          <a:lstStyle/>
          <a:p>
            <a:r>
              <a:rPr lang="en-US" smtClean="0"/>
              <a:t>Decision: Should I Enroll in a Part D Plan?</a:t>
            </a:r>
            <a:endParaRPr lang="en-US" dirty="0"/>
          </a:p>
        </p:txBody>
      </p:sp>
    </p:spTree>
    <p:extLst>
      <p:ext uri="{BB962C8B-B14F-4D97-AF65-F5344CB8AC3E}">
        <p14:creationId xmlns:p14="http://schemas.microsoft.com/office/powerpoint/2010/main" val="769563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To enroll in a Part D plan:</a:t>
            </a:r>
          </a:p>
          <a:p>
            <a:pPr lvl="1"/>
            <a:r>
              <a:rPr lang="en-US" smtClean="0"/>
              <a:t>Enroll at www.medicare.gov.</a:t>
            </a:r>
          </a:p>
          <a:p>
            <a:pPr lvl="1"/>
            <a:r>
              <a:rPr lang="en-US" smtClean="0"/>
              <a:t>Call 1-800-MEDICARE (1-800-633-4227) </a:t>
            </a:r>
            <a:br>
              <a:rPr lang="en-US" smtClean="0"/>
            </a:br>
            <a:r>
              <a:rPr lang="en-US" smtClean="0"/>
              <a:t>(TTY: 1-877-486-2048).</a:t>
            </a:r>
          </a:p>
          <a:p>
            <a:pPr lvl="1"/>
            <a:r>
              <a:rPr lang="en-US" smtClean="0"/>
              <a:t>Enroll on the plan’s website.</a:t>
            </a:r>
          </a:p>
          <a:p>
            <a:pPr lvl="1"/>
            <a:r>
              <a:rPr lang="en-US" smtClean="0"/>
              <a:t>Call the plan.</a:t>
            </a:r>
          </a:p>
          <a:p>
            <a:pPr lvl="1"/>
            <a:r>
              <a:rPr lang="en-US" smtClean="0"/>
              <a:t>Complete a paper enrollment form.</a:t>
            </a:r>
            <a:endParaRPr lang="en-US" dirty="0" smtClean="0"/>
          </a:p>
        </p:txBody>
      </p:sp>
      <p:sp>
        <p:nvSpPr>
          <p:cNvPr id="8" name="Title 1"/>
          <p:cNvSpPr>
            <a:spLocks noGrp="1"/>
          </p:cNvSpPr>
          <p:nvPr>
            <p:ph type="title"/>
          </p:nvPr>
        </p:nvSpPr>
        <p:spPr/>
        <p:txBody>
          <a:bodyPr/>
          <a:lstStyle/>
          <a:p>
            <a:r>
              <a:rPr lang="en-US" smtClean="0"/>
              <a:t>Joining a Part D Plan</a:t>
            </a:r>
            <a:endParaRPr lang="en-US" dirty="0"/>
          </a:p>
        </p:txBody>
      </p:sp>
    </p:spTree>
    <p:extLst>
      <p:ext uri="{BB962C8B-B14F-4D97-AF65-F5344CB8AC3E}">
        <p14:creationId xmlns:p14="http://schemas.microsoft.com/office/powerpoint/2010/main" val="373522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Medicare Supplement Insurance policies</a:t>
            </a:r>
          </a:p>
          <a:p>
            <a:pPr lvl="1"/>
            <a:r>
              <a:rPr lang="en-US" smtClean="0"/>
              <a:t>Sold by private companies</a:t>
            </a:r>
          </a:p>
          <a:p>
            <a:pPr lvl="1"/>
            <a:r>
              <a:rPr lang="en-US" smtClean="0"/>
              <a:t>Some plans offer extra benefits like gym memberships and discounts.</a:t>
            </a:r>
          </a:p>
          <a:p>
            <a:r>
              <a:rPr lang="en-US" smtClean="0"/>
              <a:t>Fills gaps in Original Medicare </a:t>
            </a:r>
          </a:p>
          <a:p>
            <a:pPr lvl="1"/>
            <a:r>
              <a:rPr lang="en-US" smtClean="0"/>
              <a:t>Deductibles, coinsurance, copayments </a:t>
            </a:r>
          </a:p>
          <a:p>
            <a:r>
              <a:rPr lang="en-US" smtClean="0"/>
              <a:t>All plans with same letter </a:t>
            </a:r>
          </a:p>
          <a:p>
            <a:pPr lvl="1"/>
            <a:r>
              <a:rPr lang="en-US" smtClean="0"/>
              <a:t>Have same coverage</a:t>
            </a:r>
          </a:p>
          <a:p>
            <a:pPr lvl="1"/>
            <a:r>
              <a:rPr lang="en-US" smtClean="0"/>
              <a:t>Only costs are different</a:t>
            </a:r>
            <a:endParaRPr lang="en-US" dirty="0" smtClean="0"/>
          </a:p>
        </p:txBody>
      </p:sp>
      <p:sp>
        <p:nvSpPr>
          <p:cNvPr id="2" name="Title 1"/>
          <p:cNvSpPr>
            <a:spLocks noGrp="1"/>
          </p:cNvSpPr>
          <p:nvPr>
            <p:ph type="title"/>
          </p:nvPr>
        </p:nvSpPr>
        <p:spPr/>
        <p:txBody>
          <a:bodyPr/>
          <a:lstStyle/>
          <a:p>
            <a:r>
              <a:rPr lang="en-US" smtClean="0"/>
              <a:t>What Is a Medigap Policy?</a:t>
            </a:r>
            <a:endParaRPr lang="en-US" dirty="0"/>
          </a:p>
        </p:txBody>
      </p:sp>
    </p:spTree>
    <p:extLst>
      <p:ext uri="{BB962C8B-B14F-4D97-AF65-F5344CB8AC3E}">
        <p14:creationId xmlns:p14="http://schemas.microsoft.com/office/powerpoint/2010/main" val="2905948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6198" y="5803855"/>
            <a:ext cx="3147802" cy="96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37" y="5729916"/>
            <a:ext cx="9095521" cy="1061829"/>
          </a:xfrm>
          <a:prstGeom prst="rect">
            <a:avLst/>
          </a:prstGeom>
          <a:solidFill>
            <a:schemeClr val="bg1"/>
          </a:solidFill>
        </p:spPr>
        <p:txBody>
          <a:bodyPr wrap="square">
            <a:spAutoFit/>
          </a:bodyPr>
          <a:lstStyle/>
          <a:p>
            <a:r>
              <a:rPr lang="en-US" sz="1050" dirty="0"/>
              <a:t>Plan F also offers a high-deductible plan in some states. If you choose this option, this means you must pay for Medicare-covered costs </a:t>
            </a:r>
            <a:r>
              <a:rPr lang="en-US" sz="1050" dirty="0" smtClean="0"/>
              <a:t>(coinsurance</a:t>
            </a:r>
            <a:r>
              <a:rPr lang="en-US" sz="1050" dirty="0"/>
              <a:t>, copay, deductibles) up to the deductible amount of $2,240 in 2018 before your policy pays anything. </a:t>
            </a:r>
          </a:p>
          <a:p>
            <a:r>
              <a:rPr lang="en-US" sz="1050" dirty="0"/>
              <a:t>** For Plans K and L, after you meet your out-of-pocket yearly limit and your yearly Part B deductible ($183 in 2018), the </a:t>
            </a:r>
            <a:r>
              <a:rPr lang="en-US" sz="1050" dirty="0" err="1"/>
              <a:t>Medigap</a:t>
            </a:r>
            <a:r>
              <a:rPr lang="en-US" sz="1050" dirty="0"/>
              <a:t> plan pays 100%  of covered services for the rest of the calendar year. </a:t>
            </a:r>
          </a:p>
          <a:p>
            <a:r>
              <a:rPr lang="en-US" sz="1050" dirty="0"/>
              <a:t>*** Plan N pays 100%  of the Part B coinsurance, except for a copay of up to $20 for some office visits and up to a $50 copayment for emergency room visits that don’t result in an inpatient admission. </a:t>
            </a:r>
          </a:p>
        </p:txBody>
      </p:sp>
      <p:sp>
        <p:nvSpPr>
          <p:cNvPr id="9" name="Title 5"/>
          <p:cNvSpPr>
            <a:spLocks noGrp="1"/>
          </p:cNvSpPr>
          <p:nvPr>
            <p:ph type="title"/>
          </p:nvPr>
        </p:nvSpPr>
        <p:spPr/>
        <p:txBody>
          <a:bodyPr/>
          <a:lstStyle/>
          <a:p>
            <a:r>
              <a:rPr lang="en-US" dirty="0" err="1" smtClean="0"/>
              <a:t>Medigap</a:t>
            </a:r>
            <a:r>
              <a:rPr lang="en-US" dirty="0" smtClean="0"/>
              <a:t> Plan Types</a:t>
            </a:r>
          </a:p>
        </p:txBody>
      </p:sp>
      <p:graphicFrame>
        <p:nvGraphicFramePr>
          <p:cNvPr id="6" name="Table 5"/>
          <p:cNvGraphicFramePr>
            <a:graphicFrameLocks noGrp="1"/>
          </p:cNvGraphicFramePr>
          <p:nvPr>
            <p:extLst>
              <p:ext uri="{D42A27DB-BD31-4B8C-83A1-F6EECF244321}">
                <p14:modId xmlns:p14="http://schemas.microsoft.com/office/powerpoint/2010/main" val="1782463003"/>
              </p:ext>
            </p:extLst>
          </p:nvPr>
        </p:nvGraphicFramePr>
        <p:xfrm>
          <a:off x="279210" y="1145250"/>
          <a:ext cx="8651774" cy="4541838"/>
        </p:xfrm>
        <a:graphic>
          <a:graphicData uri="http://schemas.openxmlformats.org/drawingml/2006/table">
            <a:tbl>
              <a:tblPr>
                <a:tableStyleId>{3C2FFA5D-87B4-456A-9821-1D502468CF0F}</a:tableStyleId>
              </a:tblPr>
              <a:tblGrid>
                <a:gridCol w="2024540"/>
                <a:gridCol w="610259"/>
                <a:gridCol w="668839"/>
                <a:gridCol w="668195"/>
                <a:gridCol w="668839"/>
                <a:gridCol w="668195"/>
                <a:gridCol w="668839"/>
                <a:gridCol w="668195"/>
                <a:gridCol w="668839"/>
                <a:gridCol w="668195"/>
                <a:gridCol w="668839"/>
              </a:tblGrid>
              <a:tr h="134620">
                <a:tc>
                  <a: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10">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spc="-25" dirty="0" smtClean="0">
                          <a:effectLst/>
                        </a:rPr>
                        <a:t>M</a:t>
                      </a:r>
                      <a:r>
                        <a:rPr lang="en-US" sz="1200" spc="15" dirty="0" smtClean="0">
                          <a:effectLst/>
                        </a:rPr>
                        <a:t>e</a:t>
                      </a:r>
                      <a:r>
                        <a:rPr lang="en-US" sz="1200" dirty="0" smtClean="0">
                          <a:effectLst/>
                        </a:rPr>
                        <a:t>d</a:t>
                      </a:r>
                      <a:r>
                        <a:rPr lang="en-US" sz="1200" spc="10" dirty="0" smtClean="0">
                          <a:effectLst/>
                        </a:rPr>
                        <a:t>i</a:t>
                      </a:r>
                      <a:r>
                        <a:rPr lang="en-US" sz="1200" spc="20" dirty="0" smtClean="0">
                          <a:effectLst/>
                        </a:rPr>
                        <a:t>c</a:t>
                      </a:r>
                      <a:r>
                        <a:rPr lang="en-US" sz="1200" spc="-5" dirty="0" smtClean="0">
                          <a:effectLst/>
                        </a:rPr>
                        <a:t>a</a:t>
                      </a:r>
                      <a:r>
                        <a:rPr lang="en-US" sz="1200" spc="-10" dirty="0" smtClean="0">
                          <a:effectLst/>
                        </a:rPr>
                        <a:t>r</a:t>
                      </a:r>
                      <a:r>
                        <a:rPr lang="en-US" sz="1200" dirty="0" smtClean="0">
                          <a:effectLst/>
                        </a:rPr>
                        <a:t>e </a:t>
                      </a:r>
                      <a:r>
                        <a:rPr lang="en-US" sz="1200" spc="-15" dirty="0" smtClean="0">
                          <a:effectLst/>
                        </a:rPr>
                        <a:t>S</a:t>
                      </a:r>
                      <a:r>
                        <a:rPr lang="en-US" sz="1200" spc="-5" dirty="0" smtClean="0">
                          <a:effectLst/>
                        </a:rPr>
                        <a:t>u</a:t>
                      </a:r>
                      <a:r>
                        <a:rPr lang="en-US" sz="1200" spc="-10" dirty="0" smtClean="0">
                          <a:effectLst/>
                        </a:rPr>
                        <a:t>p</a:t>
                      </a:r>
                      <a:r>
                        <a:rPr lang="en-US" sz="1200" spc="-5" dirty="0" smtClean="0">
                          <a:effectLst/>
                        </a:rPr>
                        <a:t>p</a:t>
                      </a:r>
                      <a:r>
                        <a:rPr lang="en-US" sz="1200" spc="10" dirty="0" smtClean="0">
                          <a:effectLst/>
                        </a:rPr>
                        <a:t>l</a:t>
                      </a:r>
                      <a:r>
                        <a:rPr lang="en-US" sz="1200" spc="-5" dirty="0" smtClean="0">
                          <a:effectLst/>
                        </a:rPr>
                        <a:t>e</a:t>
                      </a:r>
                      <a:r>
                        <a:rPr lang="en-US" sz="1200" spc="5" dirty="0" smtClean="0">
                          <a:effectLst/>
                        </a:rPr>
                        <a:t>m</a:t>
                      </a:r>
                      <a:r>
                        <a:rPr lang="en-US" sz="1200" spc="-5" dirty="0" smtClean="0">
                          <a:effectLst/>
                        </a:rPr>
                        <a:t>e</a:t>
                      </a:r>
                      <a:r>
                        <a:rPr lang="en-US" sz="1200" spc="-10" dirty="0" smtClean="0">
                          <a:effectLst/>
                        </a:rPr>
                        <a:t>n</a:t>
                      </a:r>
                      <a:r>
                        <a:rPr lang="en-US" sz="1200" dirty="0" smtClean="0">
                          <a:effectLst/>
                        </a:rPr>
                        <a:t>t </a:t>
                      </a:r>
                      <a:r>
                        <a:rPr lang="en-US" sz="1200" spc="-20" dirty="0" smtClean="0">
                          <a:effectLst/>
                        </a:rPr>
                        <a:t>I</a:t>
                      </a:r>
                      <a:r>
                        <a:rPr lang="en-US" sz="1200" dirty="0" smtClean="0">
                          <a:effectLst/>
                        </a:rPr>
                        <a:t>n</a:t>
                      </a:r>
                      <a:r>
                        <a:rPr lang="en-US" sz="1200" spc="-5" dirty="0" smtClean="0">
                          <a:effectLst/>
                        </a:rPr>
                        <a:t>s</a:t>
                      </a:r>
                      <a:r>
                        <a:rPr lang="en-US" sz="1200" dirty="0" smtClean="0">
                          <a:effectLst/>
                        </a:rPr>
                        <a:t>u</a:t>
                      </a:r>
                      <a:r>
                        <a:rPr lang="en-US" sz="1200" spc="10" dirty="0" smtClean="0">
                          <a:effectLst/>
                        </a:rPr>
                        <a:t>r</a:t>
                      </a:r>
                      <a:r>
                        <a:rPr lang="en-US" sz="1200" spc="-5" dirty="0" smtClean="0">
                          <a:effectLst/>
                        </a:rPr>
                        <a:t>a</a:t>
                      </a:r>
                      <a:r>
                        <a:rPr lang="en-US" sz="1200" spc="5" dirty="0" smtClean="0">
                          <a:effectLst/>
                        </a:rPr>
                        <a:t>nc</a:t>
                      </a:r>
                      <a:r>
                        <a:rPr lang="en-US" sz="1200" dirty="0" smtClean="0">
                          <a:effectLst/>
                        </a:rPr>
                        <a:t>e (</a:t>
                      </a:r>
                      <a:r>
                        <a:rPr lang="en-US" sz="1200" spc="-25" dirty="0" err="1" smtClean="0">
                          <a:effectLst/>
                        </a:rPr>
                        <a:t>M</a:t>
                      </a:r>
                      <a:r>
                        <a:rPr lang="en-US" sz="1200" spc="15" dirty="0" err="1" smtClean="0">
                          <a:effectLst/>
                        </a:rPr>
                        <a:t>e</a:t>
                      </a:r>
                      <a:r>
                        <a:rPr lang="en-US" sz="1200" dirty="0" err="1" smtClean="0">
                          <a:effectLst/>
                        </a:rPr>
                        <a:t>di</a:t>
                      </a:r>
                      <a:r>
                        <a:rPr lang="en-US" sz="1200" spc="5" dirty="0" err="1" smtClean="0">
                          <a:effectLst/>
                        </a:rPr>
                        <a:t>g</a:t>
                      </a:r>
                      <a:r>
                        <a:rPr lang="en-US" sz="1200" spc="-20" dirty="0" err="1" smtClean="0">
                          <a:effectLst/>
                        </a:rPr>
                        <a:t>a</a:t>
                      </a:r>
                      <a:r>
                        <a:rPr lang="en-US" sz="1200" dirty="0" err="1" smtClean="0">
                          <a:effectLst/>
                        </a:rPr>
                        <a:t>p</a:t>
                      </a:r>
                      <a:r>
                        <a:rPr lang="en-US" sz="1200" dirty="0" smtClean="0">
                          <a:effectLst/>
                        </a:rPr>
                        <a:t>) </a:t>
                      </a:r>
                      <a:r>
                        <a:rPr lang="en-US" sz="1200" spc="-10" dirty="0" smtClean="0">
                          <a:effectLst/>
                        </a:rPr>
                        <a:t>P</a:t>
                      </a:r>
                      <a:r>
                        <a:rPr lang="en-US" sz="1200" spc="5" dirty="0" smtClean="0">
                          <a:effectLst/>
                        </a:rPr>
                        <a:t>l</a:t>
                      </a:r>
                      <a:r>
                        <a:rPr lang="en-US" sz="1400" spc="-5" dirty="0" smtClean="0">
                          <a:effectLst/>
                        </a:rPr>
                        <a:t>a</a:t>
                      </a:r>
                      <a:r>
                        <a:rPr lang="en-US" sz="1400" dirty="0" smtClean="0">
                          <a:effectLst/>
                        </a:rPr>
                        <a:t>ns</a:t>
                      </a:r>
                      <a:endParaRPr lang="en-US" sz="1400" dirty="0" smtClean="0">
                        <a:effectLst/>
                        <a:latin typeface="Arial"/>
                        <a:ea typeface="Calibri"/>
                        <a:cs typeface="Arial"/>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134620">
                <a:tc>
                  <a:txBody>
                    <a:bodyPr/>
                    <a:lstStyle/>
                    <a:p>
                      <a:pPr marL="0" marR="0" algn="ctr">
                        <a:lnSpc>
                          <a:spcPct val="107000"/>
                        </a:lnSpc>
                        <a:spcBef>
                          <a:spcPts val="0"/>
                        </a:spcBef>
                        <a:spcAft>
                          <a:spcPts val="800"/>
                        </a:spcAft>
                      </a:pPr>
                      <a:r>
                        <a:rPr lang="en-US" sz="1200" dirty="0" err="1">
                          <a:effectLst/>
                        </a:rPr>
                        <a:t>Medigap</a:t>
                      </a:r>
                      <a:r>
                        <a:rPr lang="en-US" sz="1200" dirty="0">
                          <a:effectLst/>
                        </a:rPr>
                        <a:t> Benefits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B</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F</a:t>
                      </a:r>
                      <a:r>
                        <a:rPr lang="en-US" sz="1200" u="none" dirty="0">
                          <a:effectLst/>
                        </a:rPr>
                        <a:t>*</a:t>
                      </a:r>
                      <a:endParaRPr lang="en-US" sz="12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K</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868045">
                <a:tc>
                  <a:txBody>
                    <a:bodyPr/>
                    <a:lstStyle/>
                    <a:p>
                      <a:pPr marL="0" marR="0">
                        <a:lnSpc>
                          <a:spcPct val="107000"/>
                        </a:lnSpc>
                        <a:spcBef>
                          <a:spcPts val="0"/>
                        </a:spcBef>
                        <a:spcAft>
                          <a:spcPts val="800"/>
                        </a:spcAft>
                      </a:pPr>
                      <a:r>
                        <a:rPr lang="en-US" sz="1200" dirty="0">
                          <a:effectLst/>
                        </a:rPr>
                        <a:t>Part A coinsurance and hospital costs up to an additional 365 days after Medicare benefits are used 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358775">
                <a:tc>
                  <a:txBody>
                    <a:bodyPr/>
                    <a:lstStyle/>
                    <a:p>
                      <a:pPr marL="0" marR="0">
                        <a:lnSpc>
                          <a:spcPct val="107000"/>
                        </a:lnSpc>
                        <a:spcBef>
                          <a:spcPts val="0"/>
                        </a:spcBef>
                        <a:spcAft>
                          <a:spcPts val="800"/>
                        </a:spcAft>
                      </a:pPr>
                      <a:r>
                        <a:rPr lang="en-US" sz="1200">
                          <a:effectLst/>
                        </a:rPr>
                        <a:t>Part B coinsurance or copayment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224155">
                <a:tc>
                  <a:txBody>
                    <a:bodyPr/>
                    <a:lstStyle/>
                    <a:p>
                      <a:pPr marL="0" marR="0">
                        <a:lnSpc>
                          <a:spcPct val="107000"/>
                        </a:lnSpc>
                        <a:spcBef>
                          <a:spcPts val="0"/>
                        </a:spcBef>
                        <a:spcAft>
                          <a:spcPts val="800"/>
                        </a:spcAft>
                      </a:pPr>
                      <a:r>
                        <a:rPr lang="en-US" sz="1200">
                          <a:effectLst/>
                        </a:rPr>
                        <a:t>Blood (first 3 pints)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493395">
                <a:tc>
                  <a:txBody>
                    <a:bodyPr/>
                    <a:lstStyle/>
                    <a:p>
                      <a:pPr marL="0" marR="0">
                        <a:lnSpc>
                          <a:spcPct val="107000"/>
                        </a:lnSpc>
                        <a:spcBef>
                          <a:spcPts val="0"/>
                        </a:spcBef>
                        <a:spcAft>
                          <a:spcPts val="800"/>
                        </a:spcAft>
                      </a:pPr>
                      <a:r>
                        <a:rPr lang="en-US" sz="1200" dirty="0">
                          <a:effectLst/>
                        </a:rPr>
                        <a:t>Part A hospice care coinsurance or copayment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426085">
                <a:tc>
                  <a:txBody>
                    <a:bodyPr/>
                    <a:lstStyle/>
                    <a:p>
                      <a:pPr marL="0" marR="0">
                        <a:lnSpc>
                          <a:spcPct val="107000"/>
                        </a:lnSpc>
                        <a:spcBef>
                          <a:spcPts val="0"/>
                        </a:spcBef>
                        <a:spcAft>
                          <a:spcPts val="800"/>
                        </a:spcAft>
                      </a:pPr>
                      <a:r>
                        <a:rPr lang="en-US" sz="1200">
                          <a:effectLst/>
                        </a:rPr>
                        <a:t>Skilled nursing facility care coinsurance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224155">
                <a:tc>
                  <a:txBody>
                    <a:bodyPr/>
                    <a:lstStyle/>
                    <a:p>
                      <a:pPr marL="0" marR="0">
                        <a:lnSpc>
                          <a:spcPct val="107000"/>
                        </a:lnSpc>
                        <a:spcBef>
                          <a:spcPts val="0"/>
                        </a:spcBef>
                        <a:spcAft>
                          <a:spcPts val="800"/>
                        </a:spcAft>
                      </a:pPr>
                      <a:r>
                        <a:rPr lang="en-US" sz="1200">
                          <a:effectLst/>
                        </a:rPr>
                        <a:t>Part A deductible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224155">
                <a:tc>
                  <a:txBody>
                    <a:bodyPr/>
                    <a:lstStyle/>
                    <a:p>
                      <a:pPr marL="0" marR="0">
                        <a:lnSpc>
                          <a:spcPct val="107000"/>
                        </a:lnSpc>
                        <a:spcBef>
                          <a:spcPts val="0"/>
                        </a:spcBef>
                        <a:spcAft>
                          <a:spcPts val="800"/>
                        </a:spcAft>
                      </a:pPr>
                      <a:r>
                        <a:rPr lang="en-US" sz="1200">
                          <a:effectLst/>
                        </a:rPr>
                        <a:t>Part B deductible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224155">
                <a:tc>
                  <a:txBody>
                    <a:bodyPr/>
                    <a:lstStyle/>
                    <a:p>
                      <a:pPr marL="0" marR="0">
                        <a:lnSpc>
                          <a:spcPct val="107000"/>
                        </a:lnSpc>
                        <a:spcBef>
                          <a:spcPts val="0"/>
                        </a:spcBef>
                        <a:spcAft>
                          <a:spcPts val="800"/>
                        </a:spcAft>
                      </a:pPr>
                      <a:r>
                        <a:rPr lang="en-US" sz="1200">
                          <a:effectLst/>
                        </a:rPr>
                        <a:t>Part B Excess charge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426085">
                <a:tc>
                  <a:txBody>
                    <a:bodyPr/>
                    <a:lstStyle/>
                    <a:p>
                      <a:pPr marL="0" marR="0">
                        <a:lnSpc>
                          <a:spcPct val="107000"/>
                        </a:lnSpc>
                        <a:spcBef>
                          <a:spcPts val="0"/>
                        </a:spcBef>
                        <a:spcAft>
                          <a:spcPts val="800"/>
                        </a:spcAft>
                      </a:pPr>
                      <a:r>
                        <a:rPr lang="en-US" sz="1200" dirty="0">
                          <a:effectLst/>
                        </a:rPr>
                        <a:t>Foreign travel exchange (up to plan limits)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r h="399415">
                <a:tc>
                  <a:txBody>
                    <a:bodyPr/>
                    <a:lstStyle/>
                    <a:p>
                      <a:pPr marL="0" marR="0">
                        <a:lnSpc>
                          <a:spcPct val="107000"/>
                        </a:lnSpc>
                        <a:spcBef>
                          <a:spcPts val="0"/>
                        </a:spcBef>
                        <a:spcAft>
                          <a:spcPts val="800"/>
                        </a:spcAft>
                      </a:pPr>
                      <a:r>
                        <a:rPr lang="en-US" sz="1200">
                          <a:effectLst/>
                        </a:rPr>
                        <a:t>Out-of-pocket limit**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$$5,560 for 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$2,780 for 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r>
            </a:tbl>
          </a:graphicData>
        </a:graphic>
      </p:graphicFrame>
    </p:spTree>
    <p:extLst>
      <p:ext uri="{BB962C8B-B14F-4D97-AF65-F5344CB8AC3E}">
        <p14:creationId xmlns:p14="http://schemas.microsoft.com/office/powerpoint/2010/main" val="1492320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p:txBody>
          <a:bodyPr/>
          <a:lstStyle/>
          <a:p>
            <a:r>
              <a:rPr lang="en-US" smtClean="0"/>
              <a:t>Who runs Medicare?</a:t>
            </a:r>
          </a:p>
          <a:p>
            <a:pPr lvl="1"/>
            <a:r>
              <a:rPr lang="en-US" smtClean="0"/>
              <a:t>Centers for Medicare &amp; Medicaid Services (CMS)</a:t>
            </a:r>
            <a:br>
              <a:rPr lang="en-US" smtClean="0"/>
            </a:br>
            <a:r>
              <a:rPr lang="en-US" smtClean="0"/>
              <a:t>– Administers program</a:t>
            </a:r>
          </a:p>
          <a:p>
            <a:pPr lvl="1"/>
            <a:r>
              <a:rPr lang="en-US" smtClean="0"/>
              <a:t>Social Security Administration (SSA)</a:t>
            </a:r>
            <a:br>
              <a:rPr lang="en-US" smtClean="0"/>
            </a:br>
            <a:r>
              <a:rPr lang="en-US" smtClean="0"/>
              <a:t>– Enrolls most individuals</a:t>
            </a:r>
            <a:br>
              <a:rPr lang="en-US" smtClean="0"/>
            </a:br>
            <a:r>
              <a:rPr lang="en-US" smtClean="0"/>
              <a:t>– Railroad Retirement Board (RRB) enrolls </a:t>
            </a:r>
            <a:br>
              <a:rPr lang="en-US" smtClean="0"/>
            </a:br>
            <a:r>
              <a:rPr lang="en-US" smtClean="0"/>
              <a:t>	railroad retirees</a:t>
            </a:r>
          </a:p>
          <a:p>
            <a:endParaRPr lang="en-US" dirty="0" smtClean="0"/>
          </a:p>
        </p:txBody>
      </p:sp>
      <p:sp>
        <p:nvSpPr>
          <p:cNvPr id="4" name="Title 3"/>
          <p:cNvSpPr>
            <a:spLocks noGrp="1"/>
          </p:cNvSpPr>
          <p:nvPr>
            <p:ph type="title"/>
          </p:nvPr>
        </p:nvSpPr>
        <p:spPr/>
        <p:txBody>
          <a:bodyPr/>
          <a:lstStyle/>
          <a:p>
            <a:r>
              <a:rPr lang="en-US" spc="-130" dirty="0">
                <a:solidFill>
                  <a:srgbClr val="FFFFFF"/>
                </a:solidFill>
                <a:latin typeface="Arial" panose="020B0604020202020204" pitchFamily="34" charset="0"/>
                <a:cs typeface="Arial" panose="020B0604020202020204" pitchFamily="34" charset="0"/>
              </a:rPr>
              <a:t>Basic Medicare </a:t>
            </a:r>
            <a:r>
              <a:rPr lang="en-US" spc="-130" dirty="0" smtClean="0">
                <a:solidFill>
                  <a:srgbClr val="FFFFFF"/>
                </a:solidFill>
                <a:latin typeface="Arial" panose="020B0604020202020204" pitchFamily="34" charset="0"/>
                <a:cs typeface="Arial" panose="020B0604020202020204" pitchFamily="34" charset="0"/>
              </a:rPr>
              <a:t>Information</a:t>
            </a:r>
            <a:endParaRPr lang="en-US" dirty="0"/>
          </a:p>
        </p:txBody>
      </p:sp>
      <p:sp>
        <p:nvSpPr>
          <p:cNvPr id="9" name="Footer Placeholder 2"/>
          <p:cNvSpPr txBox="1">
            <a:spLocks/>
          </p:cNvSpPr>
          <p:nvPr/>
        </p:nvSpPr>
        <p:spPr>
          <a:xfrm>
            <a:off x="442913" y="6400756"/>
            <a:ext cx="605034" cy="241894"/>
          </a:xfrm>
          <a:prstGeom prst="rect">
            <a:avLst/>
          </a:prstGeom>
        </p:spPr>
        <p:txBody>
          <a:bodyPr lIns="0" tIns="0" rIns="0" bIns="0"/>
          <a:lstStyle>
            <a:defPPr>
              <a:defRPr lang="en-US"/>
            </a:defPPr>
            <a:lvl1pPr algn="l" rtl="0" fontAlgn="base">
              <a:spcBef>
                <a:spcPct val="0"/>
              </a:spcBef>
              <a:spcAft>
                <a:spcPct val="0"/>
              </a:spcAft>
              <a:defRPr sz="1400" kern="1200">
                <a:solidFill>
                  <a:schemeClr val="tx1">
                    <a:lumMod val="50000"/>
                    <a:lumOff val="50000"/>
                  </a:schemeClr>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a:lstStyle>
          <a:p>
            <a:pPr>
              <a:defRPr/>
            </a:pPr>
            <a:fld id="{D8974BD7-9713-40E7-9A3B-431A1ACF5457}" type="slidenum">
              <a:rPr lang="en-US" smtClean="0"/>
              <a:pPr>
                <a:defRPr/>
              </a:pPr>
              <a:t>4</a:t>
            </a:fld>
            <a:endParaRPr lang="en-US" dirty="0"/>
          </a:p>
        </p:txBody>
      </p:sp>
    </p:spTree>
    <p:extLst>
      <p:ext uri="{BB962C8B-B14F-4D97-AF65-F5344CB8AC3E}">
        <p14:creationId xmlns:p14="http://schemas.microsoft.com/office/powerpoint/2010/main" val="28051991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Consider:</a:t>
            </a:r>
          </a:p>
          <a:p>
            <a:pPr lvl="1"/>
            <a:r>
              <a:rPr lang="en-US" smtClean="0"/>
              <a:t>It only works with Original Medicare.</a:t>
            </a:r>
          </a:p>
          <a:p>
            <a:pPr lvl="1"/>
            <a:r>
              <a:rPr lang="en-US" smtClean="0"/>
              <a:t>Do you have other supplemental coverage? </a:t>
            </a:r>
          </a:p>
          <a:p>
            <a:pPr lvl="2"/>
            <a:r>
              <a:rPr lang="en-US" smtClean="0"/>
              <a:t>If so, you might not need Medigap.</a:t>
            </a:r>
          </a:p>
          <a:p>
            <a:pPr lvl="1"/>
            <a:r>
              <a:rPr lang="en-US" smtClean="0"/>
              <a:t>Can you afford Medicare deductibles and copayments?</a:t>
            </a:r>
          </a:p>
          <a:p>
            <a:pPr lvl="1"/>
            <a:r>
              <a:rPr lang="en-US" smtClean="0"/>
              <a:t>What does the monthly Medigap premium cost?</a:t>
            </a:r>
            <a:endParaRPr lang="en-US" dirty="0"/>
          </a:p>
        </p:txBody>
      </p:sp>
      <p:sp>
        <p:nvSpPr>
          <p:cNvPr id="2" name="Title 1"/>
          <p:cNvSpPr>
            <a:spLocks noGrp="1"/>
          </p:cNvSpPr>
          <p:nvPr>
            <p:ph type="title"/>
          </p:nvPr>
        </p:nvSpPr>
        <p:spPr/>
        <p:txBody>
          <a:bodyPr/>
          <a:lstStyle/>
          <a:p>
            <a:r>
              <a:rPr lang="en-US" smtClean="0"/>
              <a:t>Decision: Do I Need a Medigap Policy?</a:t>
            </a:r>
            <a:endParaRPr lang="en-US" dirty="0"/>
          </a:p>
        </p:txBody>
      </p:sp>
    </p:spTree>
    <p:extLst>
      <p:ext uri="{BB962C8B-B14F-4D97-AF65-F5344CB8AC3E}">
        <p14:creationId xmlns:p14="http://schemas.microsoft.com/office/powerpoint/2010/main" val="210027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Consider:</a:t>
            </a:r>
          </a:p>
          <a:p>
            <a:pPr lvl="1"/>
            <a:r>
              <a:rPr lang="en-US" smtClean="0"/>
              <a:t>Your Medigap open enrollment period begins when you're 65 or older AND enrolled in Part B.</a:t>
            </a:r>
          </a:p>
          <a:p>
            <a:pPr lvl="2"/>
            <a:r>
              <a:rPr lang="en-US" smtClean="0"/>
              <a:t>It lasts six months (may vary by state).</a:t>
            </a:r>
          </a:p>
          <a:p>
            <a:pPr lvl="2"/>
            <a:r>
              <a:rPr lang="en-US" smtClean="0"/>
              <a:t>You have protections – companies MUST sell you a plan.</a:t>
            </a:r>
          </a:p>
          <a:p>
            <a:pPr lvl="1"/>
            <a:r>
              <a:rPr lang="en-US" smtClean="0"/>
              <a:t>You can also buy a Medigap policy whenever a company agrees to sell you one.</a:t>
            </a:r>
          </a:p>
          <a:p>
            <a:pPr lvl="2"/>
            <a:r>
              <a:rPr lang="en-US" smtClean="0"/>
              <a:t>If later, there may be restrictions.</a:t>
            </a:r>
          </a:p>
          <a:p>
            <a:pPr lvl="1"/>
            <a:endParaRPr lang="en-US" smtClean="0"/>
          </a:p>
          <a:p>
            <a:pPr lvl="2"/>
            <a:endParaRPr lang="en-US" smtClean="0"/>
          </a:p>
          <a:p>
            <a:endParaRPr lang="en-US" dirty="0"/>
          </a:p>
        </p:txBody>
      </p:sp>
      <p:sp>
        <p:nvSpPr>
          <p:cNvPr id="9" name="Title 1"/>
          <p:cNvSpPr>
            <a:spLocks noGrp="1"/>
          </p:cNvSpPr>
          <p:nvPr>
            <p:ph type="title"/>
          </p:nvPr>
        </p:nvSpPr>
        <p:spPr/>
        <p:txBody>
          <a:bodyPr/>
          <a:lstStyle/>
          <a:p>
            <a:r>
              <a:rPr lang="en-US" smtClean="0"/>
              <a:t>When Is the Best Time </a:t>
            </a:r>
            <a:br>
              <a:rPr lang="en-US" smtClean="0"/>
            </a:br>
            <a:r>
              <a:rPr lang="en-US" smtClean="0"/>
              <a:t>to Buy a Medigap Policy?</a:t>
            </a:r>
            <a:endParaRPr lang="en-US" dirty="0" smtClean="0"/>
          </a:p>
        </p:txBody>
      </p:sp>
      <p:sp>
        <p:nvSpPr>
          <p:cNvPr id="2" name="TextBox 1"/>
          <p:cNvSpPr txBox="1"/>
          <p:nvPr/>
        </p:nvSpPr>
        <p:spPr>
          <a:xfrm>
            <a:off x="1295968" y="4675510"/>
            <a:ext cx="6412012" cy="369332"/>
          </a:xfrm>
          <a:prstGeom prst="rect">
            <a:avLst/>
          </a:prstGeom>
          <a:solidFill>
            <a:schemeClr val="bg2">
              <a:lumMod val="20000"/>
              <a:lumOff val="80000"/>
            </a:schemeClr>
          </a:solidFill>
        </p:spPr>
        <p:txBody>
          <a:bodyPr wrap="square" lIns="274320" rtlCol="0">
            <a:spAutoFit/>
          </a:bodyPr>
          <a:lstStyle/>
          <a:p>
            <a:r>
              <a:rPr lang="en-US" b="1" dirty="0" smtClean="0"/>
              <a:t>Usually during your </a:t>
            </a:r>
            <a:r>
              <a:rPr lang="en-US" b="1" dirty="0" err="1" smtClean="0"/>
              <a:t>Medigap</a:t>
            </a:r>
            <a:r>
              <a:rPr lang="en-US" b="1" dirty="0" smtClean="0"/>
              <a:t> open </a:t>
            </a:r>
            <a:r>
              <a:rPr lang="en-US" b="1" dirty="0"/>
              <a:t>e</a:t>
            </a:r>
            <a:r>
              <a:rPr lang="en-US" b="1" dirty="0" smtClean="0"/>
              <a:t>nrollment </a:t>
            </a:r>
            <a:r>
              <a:rPr lang="en-US" b="1" dirty="0"/>
              <a:t>p</a:t>
            </a:r>
            <a:r>
              <a:rPr lang="en-US" b="1" dirty="0" smtClean="0"/>
              <a:t>eriod</a:t>
            </a:r>
            <a:endParaRPr lang="en-US" b="1" dirty="0"/>
          </a:p>
        </p:txBody>
      </p:sp>
    </p:spTree>
    <p:extLst>
      <p:ext uri="{BB962C8B-B14F-4D97-AF65-F5344CB8AC3E}">
        <p14:creationId xmlns:p14="http://schemas.microsoft.com/office/powerpoint/2010/main" val="4086356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Compare plans by computer or phone.</a:t>
            </a:r>
          </a:p>
          <a:p>
            <a:pPr lvl="1"/>
            <a:r>
              <a:rPr lang="en-US" smtClean="0"/>
              <a:t>Visit www.medicare.gov.</a:t>
            </a:r>
          </a:p>
          <a:p>
            <a:pPr lvl="2"/>
            <a:r>
              <a:rPr lang="en-US" smtClean="0"/>
              <a:t>Use the Medigap comparison tool.</a:t>
            </a:r>
          </a:p>
          <a:p>
            <a:pPr lvl="1"/>
            <a:r>
              <a:rPr lang="en-US" smtClean="0"/>
              <a:t>Call 1-800-MEDICARE (1-800-633-4227).</a:t>
            </a:r>
          </a:p>
          <a:p>
            <a:pPr lvl="2"/>
            <a:r>
              <a:rPr lang="en-US" smtClean="0"/>
              <a:t>TTY users should call 1-877-486-2048.</a:t>
            </a:r>
          </a:p>
          <a:p>
            <a:pPr lvl="1"/>
            <a:r>
              <a:rPr lang="en-US" smtClean="0"/>
              <a:t>Call your State Health Insurance Assistance Program (SHIP).</a:t>
            </a:r>
            <a:endParaRPr lang="en-US" dirty="0" smtClean="0"/>
          </a:p>
        </p:txBody>
      </p:sp>
      <p:sp>
        <p:nvSpPr>
          <p:cNvPr id="9" name="Title 1"/>
          <p:cNvSpPr>
            <a:spLocks noGrp="1"/>
          </p:cNvSpPr>
          <p:nvPr>
            <p:ph type="title"/>
          </p:nvPr>
        </p:nvSpPr>
        <p:spPr/>
        <p:txBody>
          <a:bodyPr/>
          <a:lstStyle/>
          <a:p>
            <a:r>
              <a:rPr lang="en-US" smtClean="0"/>
              <a:t>How Do I Find the Right </a:t>
            </a:r>
            <a:br>
              <a:rPr lang="en-US" smtClean="0"/>
            </a:br>
            <a:r>
              <a:rPr lang="en-US" smtClean="0"/>
              <a:t>Medigap Policy for Me?</a:t>
            </a:r>
            <a:endParaRPr lang="en-US" dirty="0" smtClean="0"/>
          </a:p>
        </p:txBody>
      </p:sp>
    </p:spTree>
    <p:extLst>
      <p:ext uri="{BB962C8B-B14F-4D97-AF65-F5344CB8AC3E}">
        <p14:creationId xmlns:p14="http://schemas.microsoft.com/office/powerpoint/2010/main" val="1559875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09638" lvl="1" indent="-342900">
              <a:buFont typeface="Arial" panose="020B0604020202020204" pitchFamily="34" charset="0"/>
              <a:buChar char="•"/>
            </a:pPr>
            <a:r>
              <a:rPr lang="en-US" dirty="0" smtClean="0"/>
              <a:t>Medicare isn’t part of the marketplace.</a:t>
            </a:r>
          </a:p>
          <a:p>
            <a:pPr marL="909638" lvl="1" indent="-342900">
              <a:buFont typeface="Arial" panose="020B0604020202020204" pitchFamily="34" charset="0"/>
              <a:buChar char="•"/>
            </a:pPr>
            <a:r>
              <a:rPr lang="en-US" dirty="0" smtClean="0"/>
              <a:t>Marketplace doesn’t affect your Medicare choices.</a:t>
            </a:r>
          </a:p>
          <a:p>
            <a:pPr marL="909638" lvl="1" indent="-342900">
              <a:buFont typeface="Arial" panose="020B0604020202020204" pitchFamily="34" charset="0"/>
              <a:buChar char="•"/>
            </a:pPr>
            <a:r>
              <a:rPr lang="en-US" dirty="0" smtClean="0"/>
              <a:t>Medicare’s benefits aren’t changing because of the marketplace.</a:t>
            </a:r>
          </a:p>
          <a:p>
            <a:pPr marL="909638" lvl="1" indent="-342900">
              <a:buFont typeface="Arial" panose="020B0604020202020204" pitchFamily="34" charset="0"/>
              <a:buChar char="•"/>
            </a:pPr>
            <a:r>
              <a:rPr lang="en-US" dirty="0" smtClean="0"/>
              <a:t>If you joined a marketplace plan before you were eligible for Medicare, you can cancel the marketplace plan once Medicare coverage starts.</a:t>
            </a:r>
            <a:endParaRPr lang="en-US" dirty="0"/>
          </a:p>
        </p:txBody>
      </p:sp>
      <p:sp>
        <p:nvSpPr>
          <p:cNvPr id="2" name="Title 1"/>
          <p:cNvSpPr>
            <a:spLocks noGrp="1"/>
          </p:cNvSpPr>
          <p:nvPr>
            <p:ph type="title"/>
          </p:nvPr>
        </p:nvSpPr>
        <p:spPr/>
        <p:txBody>
          <a:bodyPr/>
          <a:lstStyle/>
          <a:p>
            <a:r>
              <a:rPr lang="en-US" smtClean="0"/>
              <a:t>Medicare and the Health Insurance Marketplace</a:t>
            </a:r>
            <a:endParaRPr lang="en-US" dirty="0"/>
          </a:p>
        </p:txBody>
      </p:sp>
    </p:spTree>
    <p:extLst>
      <p:ext uri="{BB962C8B-B14F-4D97-AF65-F5344CB8AC3E}">
        <p14:creationId xmlns:p14="http://schemas.microsoft.com/office/powerpoint/2010/main" val="952021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881"/>
          <a:stretch/>
        </p:blipFill>
        <p:spPr>
          <a:xfrm>
            <a:off x="745430" y="1724024"/>
            <a:ext cx="8380952" cy="5133975"/>
          </a:xfrm>
          <a:prstGeom prst="rect">
            <a:avLst/>
          </a:prstGeom>
        </p:spPr>
      </p:pic>
      <p:sp>
        <p:nvSpPr>
          <p:cNvPr id="3" name="Content Placeholder 2"/>
          <p:cNvSpPr>
            <a:spLocks noGrp="1"/>
          </p:cNvSpPr>
          <p:nvPr>
            <p:ph idx="1"/>
          </p:nvPr>
        </p:nvSpPr>
        <p:spPr/>
        <p:txBody>
          <a:bodyPr/>
          <a:lstStyle/>
          <a:p>
            <a:pPr lvl="1"/>
            <a:r>
              <a:rPr lang="en-US" dirty="0" smtClean="0"/>
              <a:t>Medicare Savings Programs</a:t>
            </a:r>
          </a:p>
          <a:p>
            <a:pPr lvl="1"/>
            <a:r>
              <a:rPr lang="en-US" dirty="0" smtClean="0"/>
              <a:t>Extra Help</a:t>
            </a:r>
          </a:p>
        </p:txBody>
      </p:sp>
      <p:sp>
        <p:nvSpPr>
          <p:cNvPr id="8" name="Title 7"/>
          <p:cNvSpPr>
            <a:spLocks noGrp="1"/>
          </p:cNvSpPr>
          <p:nvPr>
            <p:ph type="title"/>
          </p:nvPr>
        </p:nvSpPr>
        <p:spPr/>
        <p:txBody>
          <a:bodyPr/>
          <a:lstStyle/>
          <a:p>
            <a:r>
              <a:rPr lang="en-US" smtClean="0"/>
              <a:t>Help for People with Limited Income and Resources</a:t>
            </a:r>
            <a:endParaRPr lang="en-US" dirty="0"/>
          </a:p>
        </p:txBody>
      </p:sp>
      <p:sp>
        <p:nvSpPr>
          <p:cNvPr id="6" name="Footer Placeholder 2"/>
          <p:cNvSpPr txBox="1">
            <a:spLocks/>
          </p:cNvSpPr>
          <p:nvPr/>
        </p:nvSpPr>
        <p:spPr>
          <a:xfrm>
            <a:off x="442913" y="6392269"/>
            <a:ext cx="605034" cy="241894"/>
          </a:xfrm>
          <a:prstGeom prst="rect">
            <a:avLst/>
          </a:prstGeom>
        </p:spPr>
        <p:txBody>
          <a:bodyPr lIns="0" tIns="0" rIns="0" bIns="0"/>
          <a:lstStyle>
            <a:defPPr>
              <a:defRPr lang="en-US"/>
            </a:defPPr>
            <a:lvl1pPr algn="l" rtl="0" fontAlgn="base">
              <a:spcBef>
                <a:spcPct val="0"/>
              </a:spcBef>
              <a:spcAft>
                <a:spcPct val="0"/>
              </a:spcAft>
              <a:defRPr sz="1400" kern="1200">
                <a:solidFill>
                  <a:schemeClr val="tx1">
                    <a:lumMod val="50000"/>
                    <a:lumOff val="50000"/>
                  </a:schemeClr>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a:lstStyle>
          <a:p>
            <a:pPr>
              <a:defRPr/>
            </a:pPr>
            <a:fld id="{D8974BD7-9713-40E7-9A3B-431A1ACF5457}" type="slidenum">
              <a:rPr lang="en-US" smtClean="0"/>
              <a:pPr>
                <a:defRPr/>
              </a:pPr>
              <a:t>44</a:t>
            </a:fld>
            <a:endParaRPr lang="en-US" dirty="0"/>
          </a:p>
        </p:txBody>
      </p:sp>
    </p:spTree>
    <p:extLst>
      <p:ext uri="{BB962C8B-B14F-4D97-AF65-F5344CB8AC3E}">
        <p14:creationId xmlns:p14="http://schemas.microsoft.com/office/powerpoint/2010/main" val="3443841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smtClean="0"/>
              <a:t>Help from Medicaid paying Medicare costs</a:t>
            </a:r>
          </a:p>
          <a:p>
            <a:pPr lvl="1">
              <a:lnSpc>
                <a:spcPct val="150000"/>
              </a:lnSpc>
            </a:pPr>
            <a:r>
              <a:rPr lang="en-US" dirty="0" smtClean="0"/>
              <a:t>Pays Medicare premiums</a:t>
            </a:r>
          </a:p>
          <a:p>
            <a:pPr lvl="1">
              <a:lnSpc>
                <a:spcPct val="150000"/>
              </a:lnSpc>
            </a:pPr>
            <a:r>
              <a:rPr lang="en-US" dirty="0" smtClean="0"/>
              <a:t>May pay Medicare deductibles and coinsurance</a:t>
            </a:r>
          </a:p>
          <a:p>
            <a:pPr>
              <a:lnSpc>
                <a:spcPct val="150000"/>
              </a:lnSpc>
            </a:pPr>
            <a:r>
              <a:rPr lang="en-US" dirty="0" smtClean="0"/>
              <a:t>Income amounts change each year</a:t>
            </a:r>
          </a:p>
          <a:p>
            <a:pPr>
              <a:lnSpc>
                <a:spcPct val="150000"/>
              </a:lnSpc>
            </a:pPr>
            <a:r>
              <a:rPr lang="en-US" dirty="0" smtClean="0"/>
              <a:t>Some states offer their own programs</a:t>
            </a:r>
          </a:p>
          <a:p>
            <a:endParaRPr lang="en-US" dirty="0" smtClean="0"/>
          </a:p>
          <a:p>
            <a:endParaRPr lang="en-US" dirty="0"/>
          </a:p>
        </p:txBody>
      </p:sp>
      <p:sp>
        <p:nvSpPr>
          <p:cNvPr id="2" name="Title 1"/>
          <p:cNvSpPr>
            <a:spLocks noGrp="1"/>
          </p:cNvSpPr>
          <p:nvPr>
            <p:ph type="title"/>
          </p:nvPr>
        </p:nvSpPr>
        <p:spPr/>
        <p:txBody>
          <a:bodyPr/>
          <a:lstStyle/>
          <a:p>
            <a:r>
              <a:rPr lang="en-US" dirty="0" smtClean="0"/>
              <a:t>What Are Medicare Savings Programs?</a:t>
            </a:r>
            <a:endParaRPr lang="en-US" dirty="0"/>
          </a:p>
        </p:txBody>
      </p:sp>
    </p:spTree>
    <p:extLst>
      <p:ext uri="{BB962C8B-B14F-4D97-AF65-F5344CB8AC3E}">
        <p14:creationId xmlns:p14="http://schemas.microsoft.com/office/powerpoint/2010/main" val="876023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Can Qualify for </a:t>
            </a:r>
            <a:br>
              <a:rPr lang="en-US" smtClean="0"/>
            </a:br>
            <a:r>
              <a:rPr lang="en-US" smtClean="0"/>
              <a:t>Medicare Savings Program?</a:t>
            </a:r>
            <a:endParaRPr lang="en-US" dirty="0"/>
          </a:p>
        </p:txBody>
      </p:sp>
      <p:graphicFrame>
        <p:nvGraphicFramePr>
          <p:cNvPr id="7" name="Content Placeholder 7" descr="If you qualify for The Qualified Medicare Beneficiary (QMB) program, you get help paying your Part A and Part B premiums, deductibles, co-insurance, and co-pays. To qualify for QMB you must be eligible for Medicare Part A, and have an income not exceeding 100% of the Federal Poverty Level (FPL). This will be effective the first month following the month QMB eligibility is approved. Eligibility can’t be retroactive. To qualify for the Specified Low-income Medicare Beneficiary (SLMB) program, you must be eligible for Medicare Part A and have an income that is at least 100%, but does not exceed 120% of the Federal poverty level (FPL). If you qualify for SLMB, you get help paying for your Part B premium.&#10;To qualify for the Qualified Individual (QI) program , which is fully Federal funded, you must be eligible for Medicare Part A, and have an income not exceeding 135% of the Federal Poverty Level (FPL). If you qualify for QI, and there are still funds available in your state, you get help paying your Part B premium.. Congress only appropriated a limited amount of funds to each state. &#10;To qualify for The Qualified Disabled and Working Individual (QDWI) program, you must be entitled to Medicare Part A because of a loss of disability-based Part A due to earnings exceeding Substantial Gainful Activity (SGA); have an income not higher than 200% of the FPL and resources not exceeding twice maximum for SSI ($4,000 for an individual and $6,000 for married couple in 2013); and not be otherwise eligible for Medicaid. If you qualify you get help paying your Part A premium, states can charge premiums if your income is between 150% and 200% FPL. &#10;NOTE:  In 2013, the resource limits for the QMB, SLMB and QI programs are $7,080 for a single person and $10,620 for a married person living with a spouse and no other dependents. These resource limits are adjusted on January 1 of each year, based upon the change in the annual consumer price index (CPI) since September of the previous year.&#10;" title="Chart of who can qualify for a Medicare Savings Account"/>
          <p:cNvGraphicFramePr>
            <a:graphicFrameLocks noGrp="1"/>
          </p:cNvGraphicFramePr>
          <p:nvPr>
            <p:ph idx="4294967295"/>
            <p:extLst>
              <p:ext uri="{D42A27DB-BD31-4B8C-83A1-F6EECF244321}">
                <p14:modId xmlns:p14="http://schemas.microsoft.com/office/powerpoint/2010/main" val="4143518748"/>
              </p:ext>
            </p:extLst>
          </p:nvPr>
        </p:nvGraphicFramePr>
        <p:xfrm>
          <a:off x="377535" y="1371684"/>
          <a:ext cx="8287327" cy="3952855"/>
        </p:xfrm>
        <a:graphic>
          <a:graphicData uri="http://schemas.openxmlformats.org/drawingml/2006/table">
            <a:tbl>
              <a:tblPr firstRow="1" bandRow="1">
                <a:tableStyleId>{5C22544A-7EE6-4342-B048-85BDC9FD1C3A}</a:tableStyleId>
              </a:tblPr>
              <a:tblGrid>
                <a:gridCol w="2145275"/>
                <a:gridCol w="1889753"/>
                <a:gridCol w="1784724"/>
                <a:gridCol w="2467575"/>
              </a:tblGrid>
              <a:tr h="915940">
                <a:tc>
                  <a:txBody>
                    <a:bodyPr/>
                    <a:lstStyle/>
                    <a:p>
                      <a:pPr algn="ctr">
                        <a:lnSpc>
                          <a:spcPct val="90000"/>
                        </a:lnSpc>
                      </a:pPr>
                      <a:r>
                        <a:rPr lang="en-US" sz="1600" dirty="0" smtClean="0"/>
                        <a:t>Medicare Savings Program</a:t>
                      </a:r>
                      <a:endParaRPr lang="en-US" sz="1600" dirty="0">
                        <a:latin typeface="Aial"/>
                      </a:endParaRPr>
                    </a:p>
                  </a:txBody>
                  <a:tcPr/>
                </a:tc>
                <a:tc>
                  <a:txBody>
                    <a:bodyPr/>
                    <a:lstStyle/>
                    <a:p>
                      <a:pPr algn="ctr">
                        <a:lnSpc>
                          <a:spcPct val="90000"/>
                        </a:lnSpc>
                      </a:pPr>
                      <a:r>
                        <a:rPr lang="en-US" sz="1600" dirty="0" smtClean="0"/>
                        <a:t>Individual monthly income limit (2018)</a:t>
                      </a:r>
                      <a:endParaRPr lang="en-US" sz="1600" dirty="0">
                        <a:latin typeface="Aial"/>
                      </a:endParaRPr>
                    </a:p>
                  </a:txBody>
                  <a:tcPr/>
                </a:tc>
                <a:tc>
                  <a:txBody>
                    <a:bodyPr/>
                    <a:lstStyle/>
                    <a:p>
                      <a:pPr algn="ctr">
                        <a:lnSpc>
                          <a:spcPct val="90000"/>
                        </a:lnSpc>
                      </a:pPr>
                      <a:r>
                        <a:rPr lang="en-US" sz="1600" dirty="0" smtClean="0"/>
                        <a:t>Married couple monthly income limit (2018)</a:t>
                      </a:r>
                      <a:endParaRPr lang="en-US" sz="1600" dirty="0">
                        <a:latin typeface="Aial"/>
                      </a:endParaRPr>
                    </a:p>
                  </a:txBody>
                  <a:tcPr/>
                </a:tc>
                <a:tc>
                  <a:txBody>
                    <a:bodyPr/>
                    <a:lstStyle/>
                    <a:p>
                      <a:pPr algn="ctr">
                        <a:lnSpc>
                          <a:spcPct val="90000"/>
                        </a:lnSpc>
                      </a:pPr>
                      <a:r>
                        <a:rPr lang="en-US" sz="1600" dirty="0" smtClean="0"/>
                        <a:t>Helps pay your</a:t>
                      </a:r>
                      <a:endParaRPr lang="en-US" sz="1600" dirty="0">
                        <a:latin typeface="Aial"/>
                      </a:endParaRPr>
                    </a:p>
                  </a:txBody>
                  <a:tcPr marL="45720" marR="45720" anchor="ctr"/>
                </a:tc>
              </a:tr>
              <a:tr h="1177636">
                <a:tc>
                  <a:txBody>
                    <a:bodyPr/>
                    <a:lstStyle/>
                    <a:p>
                      <a:r>
                        <a:rPr lang="en-US" sz="1600" dirty="0" smtClean="0"/>
                        <a:t>Qualified Medicare Beneficiary</a:t>
                      </a:r>
                      <a:endParaRPr lang="en-US" sz="1600" dirty="0">
                        <a:latin typeface="Arial"/>
                        <a:cs typeface="Arial"/>
                      </a:endParaRPr>
                    </a:p>
                  </a:txBody>
                  <a:tcPr/>
                </a:tc>
                <a:tc>
                  <a:txBody>
                    <a:bodyPr/>
                    <a:lstStyle/>
                    <a:p>
                      <a:pPr algn="ctr"/>
                      <a:r>
                        <a:rPr lang="en-US" sz="1600" dirty="0" smtClean="0"/>
                        <a:t>$1,032</a:t>
                      </a:r>
                      <a:endParaRPr lang="en-US" sz="1600" dirty="0">
                        <a:latin typeface="Arial"/>
                        <a:cs typeface="Arial"/>
                      </a:endParaRPr>
                    </a:p>
                  </a:txBody>
                  <a:tcPr/>
                </a:tc>
                <a:tc>
                  <a:txBody>
                    <a:bodyPr/>
                    <a:lstStyle/>
                    <a:p>
                      <a:pPr algn="ctr"/>
                      <a:r>
                        <a:rPr lang="en-US" sz="1600" dirty="0" smtClean="0"/>
                        <a:t>$1,392</a:t>
                      </a:r>
                      <a:endParaRPr lang="en-US" sz="1600" dirty="0">
                        <a:latin typeface="Arial"/>
                        <a:cs typeface="Arial"/>
                      </a:endParaRPr>
                    </a:p>
                  </a:txBody>
                  <a:tcPr/>
                </a:tc>
                <a:tc>
                  <a:txBody>
                    <a:bodyPr/>
                    <a:lstStyle/>
                    <a:p>
                      <a:r>
                        <a:rPr lang="en-US" sz="1600" dirty="0" smtClean="0"/>
                        <a:t>Part A and Part B premiums, and other cost</a:t>
                      </a:r>
                      <a:r>
                        <a:rPr lang="en-US" sz="1600" baseline="0" dirty="0" smtClean="0"/>
                        <a:t> </a:t>
                      </a:r>
                      <a:r>
                        <a:rPr lang="en-US" sz="1600" dirty="0" smtClean="0"/>
                        <a:t>sharing (like deductibles, coinsurance and copays)</a:t>
                      </a:r>
                      <a:endParaRPr lang="en-US" sz="1600" dirty="0">
                        <a:latin typeface="Arial"/>
                        <a:cs typeface="Arial"/>
                      </a:endParaRPr>
                    </a:p>
                  </a:txBody>
                  <a:tcPr marL="45720" marR="45720"/>
                </a:tc>
              </a:tr>
              <a:tr h="612758">
                <a:tc>
                  <a:txBody>
                    <a:bodyPr/>
                    <a:lstStyle/>
                    <a:p>
                      <a:r>
                        <a:rPr lang="en-US" sz="1600" dirty="0" smtClean="0"/>
                        <a:t>Specified Low-Income Medicare Beneficiary</a:t>
                      </a:r>
                      <a:endParaRPr lang="en-US" sz="1600" dirty="0">
                        <a:latin typeface="Arial"/>
                        <a:cs typeface="Arial"/>
                      </a:endParaRPr>
                    </a:p>
                  </a:txBody>
                  <a:tcPr/>
                </a:tc>
                <a:tc>
                  <a:txBody>
                    <a:bodyPr/>
                    <a:lstStyle/>
                    <a:p>
                      <a:pPr algn="ctr"/>
                      <a:r>
                        <a:rPr lang="en-US" sz="1600" dirty="0" smtClean="0"/>
                        <a:t>$1,234</a:t>
                      </a:r>
                      <a:endParaRPr lang="en-US" sz="1600" dirty="0">
                        <a:latin typeface="Arial"/>
                        <a:cs typeface="Arial"/>
                      </a:endParaRPr>
                    </a:p>
                  </a:txBody>
                  <a:tcPr/>
                </a:tc>
                <a:tc>
                  <a:txBody>
                    <a:bodyPr/>
                    <a:lstStyle/>
                    <a:p>
                      <a:pPr algn="ctr"/>
                      <a:r>
                        <a:rPr lang="en-US" sz="1600" dirty="0" smtClean="0"/>
                        <a:t>$1,666</a:t>
                      </a:r>
                      <a:endParaRPr lang="en-US" sz="1600" dirty="0">
                        <a:latin typeface="Arial"/>
                        <a:cs typeface="Arial"/>
                      </a:endParaRPr>
                    </a:p>
                  </a:txBody>
                  <a:tcPr/>
                </a:tc>
                <a:tc>
                  <a:txBody>
                    <a:bodyPr/>
                    <a:lstStyle/>
                    <a:p>
                      <a:r>
                        <a:rPr lang="en-US" sz="1600" dirty="0" smtClean="0"/>
                        <a:t>Part B premiums only</a:t>
                      </a:r>
                      <a:endParaRPr lang="en-US" sz="1600" dirty="0">
                        <a:latin typeface="Arial"/>
                        <a:cs typeface="Arial"/>
                      </a:endParaRPr>
                    </a:p>
                  </a:txBody>
                  <a:tcPr marL="45720" marR="45720"/>
                </a:tc>
              </a:tr>
              <a:tr h="457199">
                <a:tc>
                  <a:txBody>
                    <a:bodyPr/>
                    <a:lstStyle/>
                    <a:p>
                      <a:r>
                        <a:rPr lang="en-US" sz="1600" dirty="0" smtClean="0"/>
                        <a:t>Qualifying Individual</a:t>
                      </a:r>
                      <a:endParaRPr lang="en-US" sz="1600" dirty="0">
                        <a:latin typeface="Arial"/>
                        <a:cs typeface="Arial"/>
                      </a:endParaRPr>
                    </a:p>
                  </a:txBody>
                  <a:tcPr/>
                </a:tc>
                <a:tc>
                  <a:txBody>
                    <a:bodyPr/>
                    <a:lstStyle/>
                    <a:p>
                      <a:pPr algn="ctr"/>
                      <a:r>
                        <a:rPr lang="en-US" sz="1600" dirty="0" smtClean="0"/>
                        <a:t>$1,386</a:t>
                      </a:r>
                      <a:endParaRPr lang="en-US" sz="1600" dirty="0">
                        <a:latin typeface="Arial"/>
                        <a:cs typeface="Arial"/>
                      </a:endParaRPr>
                    </a:p>
                  </a:txBody>
                  <a:tcPr/>
                </a:tc>
                <a:tc>
                  <a:txBody>
                    <a:bodyPr/>
                    <a:lstStyle/>
                    <a:p>
                      <a:pPr algn="ctr"/>
                      <a:r>
                        <a:rPr lang="en-US" sz="1600" dirty="0" smtClean="0"/>
                        <a:t>$1,872</a:t>
                      </a:r>
                      <a:endParaRPr lang="en-US" sz="1600" dirty="0">
                        <a:latin typeface="Arial"/>
                        <a:cs typeface="Arial"/>
                      </a:endParaRPr>
                    </a:p>
                  </a:txBody>
                  <a:tcPr/>
                </a:tc>
                <a:tc>
                  <a:txBody>
                    <a:bodyPr/>
                    <a:lstStyle/>
                    <a:p>
                      <a:r>
                        <a:rPr lang="en-US" sz="1600" dirty="0" smtClean="0"/>
                        <a:t>Part B premiums only</a:t>
                      </a:r>
                      <a:endParaRPr lang="en-US" sz="1600" dirty="0">
                        <a:latin typeface="Arial"/>
                        <a:cs typeface="Arial"/>
                      </a:endParaRPr>
                    </a:p>
                  </a:txBody>
                  <a:tcPr marL="45720" marR="45720"/>
                </a:tc>
              </a:tr>
              <a:tr h="533400">
                <a:tc>
                  <a:txBody>
                    <a:bodyPr/>
                    <a:lstStyle/>
                    <a:p>
                      <a:r>
                        <a:rPr lang="en-US" sz="1600" dirty="0" smtClean="0"/>
                        <a:t>Qualified Disabled &amp; Working Individuals</a:t>
                      </a:r>
                      <a:endParaRPr lang="en-US" sz="1600" dirty="0">
                        <a:latin typeface="Arial"/>
                        <a:cs typeface="Arial"/>
                      </a:endParaRPr>
                    </a:p>
                  </a:txBody>
                  <a:tcPr/>
                </a:tc>
                <a:tc>
                  <a:txBody>
                    <a:bodyPr/>
                    <a:lstStyle/>
                    <a:p>
                      <a:pPr algn="ctr"/>
                      <a:r>
                        <a:rPr lang="en-US" sz="1600" dirty="0" smtClean="0"/>
                        <a:t>$4,132</a:t>
                      </a:r>
                      <a:endParaRPr lang="en-US" sz="1600" dirty="0">
                        <a:latin typeface="Arial"/>
                        <a:cs typeface="Arial"/>
                      </a:endParaRPr>
                    </a:p>
                  </a:txBody>
                  <a:tcPr/>
                </a:tc>
                <a:tc>
                  <a:txBody>
                    <a:bodyPr/>
                    <a:lstStyle/>
                    <a:p>
                      <a:pPr algn="ctr"/>
                      <a:r>
                        <a:rPr lang="en-US" sz="1600" dirty="0" smtClean="0"/>
                        <a:t>$5,572</a:t>
                      </a:r>
                      <a:endParaRPr lang="en-US" sz="1600" dirty="0">
                        <a:latin typeface="Arial"/>
                        <a:cs typeface="Arial"/>
                      </a:endParaRPr>
                    </a:p>
                  </a:txBody>
                  <a:tcPr/>
                </a:tc>
                <a:tc>
                  <a:txBody>
                    <a:bodyPr/>
                    <a:lstStyle/>
                    <a:p>
                      <a:r>
                        <a:rPr lang="en-US" sz="1600" dirty="0" smtClean="0"/>
                        <a:t>Part A premiums only</a:t>
                      </a:r>
                      <a:endParaRPr lang="en-US" sz="1600" dirty="0">
                        <a:latin typeface="Arial"/>
                        <a:cs typeface="Arial"/>
                      </a:endParaRPr>
                    </a:p>
                  </a:txBody>
                  <a:tcPr marL="45720" marR="45720"/>
                </a:tc>
              </a:tr>
            </a:tbl>
          </a:graphicData>
        </a:graphic>
      </p:graphicFrame>
      <p:sp>
        <p:nvSpPr>
          <p:cNvPr id="9" name="Rectangle 8"/>
          <p:cNvSpPr/>
          <p:nvPr/>
        </p:nvSpPr>
        <p:spPr>
          <a:xfrm>
            <a:off x="377535" y="5566696"/>
            <a:ext cx="6897846" cy="646331"/>
          </a:xfrm>
          <a:prstGeom prst="rect">
            <a:avLst/>
          </a:prstGeom>
        </p:spPr>
        <p:txBody>
          <a:bodyPr wrap="square">
            <a:spAutoFit/>
          </a:bodyPr>
          <a:lstStyle/>
          <a:p>
            <a:r>
              <a:rPr lang="en-US" dirty="0">
                <a:solidFill>
                  <a:schemeClr val="tx1"/>
                </a:solidFill>
              </a:rPr>
              <a:t>These amounts may increase in 2019. If your income and resources are slightly higher, you should still apply</a:t>
            </a:r>
          </a:p>
        </p:txBody>
      </p:sp>
    </p:spTree>
    <p:extLst>
      <p:ext uri="{BB962C8B-B14F-4D97-AF65-F5344CB8AC3E}">
        <p14:creationId xmlns:p14="http://schemas.microsoft.com/office/powerpoint/2010/main" val="2371656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idx="1"/>
          </p:nvPr>
        </p:nvSpPr>
        <p:spPr/>
        <p:txBody>
          <a:bodyPr/>
          <a:lstStyle/>
          <a:p>
            <a:r>
              <a:rPr lang="en-US" smtClean="0"/>
              <a:t>Help paying Part D prescription drug costs</a:t>
            </a:r>
          </a:p>
          <a:p>
            <a:r>
              <a:rPr lang="en-US" smtClean="0"/>
              <a:t>Social Security or state makes determination</a:t>
            </a:r>
          </a:p>
          <a:p>
            <a:r>
              <a:rPr lang="en-US" smtClean="0"/>
              <a:t>You automatically qualify if you get:</a:t>
            </a:r>
          </a:p>
          <a:p>
            <a:pPr lvl="1"/>
            <a:r>
              <a:rPr lang="en-US" smtClean="0"/>
              <a:t>Both Medicare and full Medicaid</a:t>
            </a:r>
          </a:p>
          <a:p>
            <a:pPr lvl="1"/>
            <a:r>
              <a:rPr lang="en-US" smtClean="0"/>
              <a:t>Supplemental Security Income (SSI) only</a:t>
            </a:r>
          </a:p>
          <a:p>
            <a:pPr lvl="1"/>
            <a:r>
              <a:rPr lang="en-US" smtClean="0"/>
              <a:t>Help from Medicare Savings Programs</a:t>
            </a:r>
          </a:p>
          <a:p>
            <a:r>
              <a:rPr lang="en-US" smtClean="0"/>
              <a:t>You or someone on your behalf can apply</a:t>
            </a:r>
            <a:endParaRPr lang="en-US" dirty="0" smtClean="0"/>
          </a:p>
        </p:txBody>
      </p:sp>
      <p:sp>
        <p:nvSpPr>
          <p:cNvPr id="80899" name="Rectangle 2"/>
          <p:cNvSpPr>
            <a:spLocks noGrp="1" noChangeArrowheads="1"/>
          </p:cNvSpPr>
          <p:nvPr>
            <p:ph type="title"/>
          </p:nvPr>
        </p:nvSpPr>
        <p:spPr/>
        <p:txBody>
          <a:bodyPr/>
          <a:lstStyle/>
          <a:p>
            <a:r>
              <a:rPr lang="en-US" smtClean="0"/>
              <a:t>What Is Extra Help? </a:t>
            </a:r>
            <a:endParaRPr lang="en-US" dirty="0" smtClean="0"/>
          </a:p>
        </p:txBody>
      </p:sp>
    </p:spTree>
    <p:custDataLst>
      <p:tags r:id="rId1"/>
    </p:custDataLst>
    <p:extLst>
      <p:ext uri="{BB962C8B-B14F-4D97-AF65-F5344CB8AC3E}">
        <p14:creationId xmlns:p14="http://schemas.microsoft.com/office/powerpoint/2010/main" val="1812394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Medicare website</a:t>
            </a:r>
          </a:p>
          <a:p>
            <a:pPr lvl="1"/>
            <a:r>
              <a:rPr lang="en-US" dirty="0" smtClean="0"/>
              <a:t>www.medicare.gov</a:t>
            </a:r>
          </a:p>
          <a:p>
            <a:r>
              <a:rPr lang="en-US" dirty="0" smtClean="0"/>
              <a:t>Social Security website</a:t>
            </a:r>
          </a:p>
          <a:p>
            <a:pPr lvl="1"/>
            <a:r>
              <a:rPr lang="en-US" dirty="0" smtClean="0"/>
              <a:t>www.socialsecurity.gov</a:t>
            </a:r>
          </a:p>
          <a:p>
            <a:r>
              <a:rPr lang="en-US" dirty="0" smtClean="0"/>
              <a:t>Health Insurance Marketplace website</a:t>
            </a:r>
          </a:p>
          <a:p>
            <a:pPr lvl="1"/>
            <a:r>
              <a:rPr lang="en-US" dirty="0" smtClean="0"/>
              <a:t>www.healthcare.gov</a:t>
            </a:r>
          </a:p>
          <a:p>
            <a:pPr lvl="1"/>
            <a:endParaRPr lang="en-US" dirty="0" smtClean="0"/>
          </a:p>
          <a:p>
            <a:endParaRPr lang="en-US" dirty="0" smtClean="0"/>
          </a:p>
        </p:txBody>
      </p:sp>
      <p:sp>
        <p:nvSpPr>
          <p:cNvPr id="2" name="Title 1"/>
          <p:cNvSpPr>
            <a:spLocks noGrp="1"/>
          </p:cNvSpPr>
          <p:nvPr>
            <p:ph type="title"/>
          </p:nvPr>
        </p:nvSpPr>
        <p:spPr/>
        <p:txBody>
          <a:bodyPr/>
          <a:lstStyle/>
          <a:p>
            <a:r>
              <a:rPr lang="en-US" smtClean="0"/>
              <a:t>What Resources Are Available to Help? </a:t>
            </a:r>
            <a:endParaRPr lang="en-US" dirty="0"/>
          </a:p>
        </p:txBody>
      </p:sp>
    </p:spTree>
    <p:extLst>
      <p:ext uri="{BB962C8B-B14F-4D97-AF65-F5344CB8AC3E}">
        <p14:creationId xmlns:p14="http://schemas.microsoft.com/office/powerpoint/2010/main" val="2886969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Medicare.gov</a:t>
            </a:r>
            <a:endParaRPr lang="en-US" dirty="0"/>
          </a:p>
        </p:txBody>
      </p:sp>
      <p:pic>
        <p:nvPicPr>
          <p:cNvPr id="6" name="Picture 5" descr="Medicare.gov.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6617" y="1489144"/>
            <a:ext cx="5031081" cy="5021451"/>
          </a:xfrm>
          <a:prstGeom prst="rect">
            <a:avLst/>
          </a:prstGeom>
          <a:effectLst>
            <a:outerShdw blurRad="120650" dist="38100" sx="101000" sy="101000" algn="l" rotWithShape="0">
              <a:prstClr val="black">
                <a:alpha val="26000"/>
              </a:prstClr>
            </a:outerShdw>
          </a:effectLst>
        </p:spPr>
      </p:pic>
    </p:spTree>
    <p:custDataLst>
      <p:tags r:id="rId1"/>
    </p:custDataLst>
    <p:extLst>
      <p:ext uri="{BB962C8B-B14F-4D97-AF65-F5344CB8AC3E}">
        <p14:creationId xmlns:p14="http://schemas.microsoft.com/office/powerpoint/2010/main" val="207362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14450" y="2595245"/>
            <a:ext cx="4810125" cy="1590223"/>
          </a:xfrm>
        </p:spPr>
        <p:txBody>
          <a:bodyPr/>
          <a:lstStyle/>
          <a:p>
            <a:r>
              <a:rPr lang="en-US" dirty="0" smtClean="0"/>
              <a:t>Medicare has four parts:</a:t>
            </a:r>
          </a:p>
          <a:p>
            <a:pPr marL="285750" indent="-285750">
              <a:buClr>
                <a:schemeClr val="bg2"/>
              </a:buClr>
              <a:buFont typeface="Arial" panose="020B0604020202020204" pitchFamily="34" charset="0"/>
              <a:buChar char="•"/>
            </a:pPr>
            <a:r>
              <a:rPr lang="en-US" b="0" dirty="0" smtClean="0"/>
              <a:t>Original Medicare: Part </a:t>
            </a:r>
            <a:r>
              <a:rPr lang="en-US" dirty="0" smtClean="0"/>
              <a:t>A</a:t>
            </a:r>
            <a:r>
              <a:rPr lang="en-US" b="0" dirty="0" smtClean="0"/>
              <a:t> and Part </a:t>
            </a:r>
            <a:r>
              <a:rPr lang="en-US" dirty="0" smtClean="0"/>
              <a:t>B</a:t>
            </a:r>
          </a:p>
          <a:p>
            <a:pPr marL="285750" indent="-285750">
              <a:buClr>
                <a:schemeClr val="bg2"/>
              </a:buClr>
              <a:buFont typeface="Arial" panose="020B0604020202020204" pitchFamily="34" charset="0"/>
              <a:buChar char="•"/>
            </a:pPr>
            <a:r>
              <a:rPr lang="en-US" b="0" dirty="0" smtClean="0"/>
              <a:t>Part </a:t>
            </a:r>
            <a:r>
              <a:rPr lang="en-US" dirty="0" smtClean="0"/>
              <a:t>C</a:t>
            </a:r>
          </a:p>
          <a:p>
            <a:pPr marL="285750" indent="-285750">
              <a:buClr>
                <a:schemeClr val="bg2"/>
              </a:buClr>
              <a:buFont typeface="Arial" panose="020B0604020202020204" pitchFamily="34" charset="0"/>
              <a:buChar char="•"/>
            </a:pPr>
            <a:r>
              <a:rPr lang="en-US" b="0" dirty="0" smtClean="0"/>
              <a:t>Part </a:t>
            </a:r>
            <a:r>
              <a:rPr lang="en-US" dirty="0" smtClean="0"/>
              <a:t>D</a:t>
            </a:r>
            <a:r>
              <a:rPr lang="en-US" b="0" dirty="0" smtClean="0"/>
              <a:t> – prescription drug coverage</a:t>
            </a:r>
          </a:p>
          <a:p>
            <a:endParaRPr lang="en-US" dirty="0"/>
          </a:p>
        </p:txBody>
      </p:sp>
      <p:sp>
        <p:nvSpPr>
          <p:cNvPr id="7171" name="Rectangle 2"/>
          <p:cNvSpPr>
            <a:spLocks noGrp="1" noChangeArrowheads="1"/>
          </p:cNvSpPr>
          <p:nvPr>
            <p:ph type="title"/>
          </p:nvPr>
        </p:nvSpPr>
        <p:spPr/>
        <p:txBody>
          <a:bodyPr/>
          <a:lstStyle/>
          <a:p>
            <a:r>
              <a:rPr lang="en-US" smtClean="0"/>
              <a:t>Basic Medicare Information</a:t>
            </a:r>
            <a:endParaRPr lang="en-US" dirty="0" smtClean="0"/>
          </a:p>
        </p:txBody>
      </p:sp>
      <p:cxnSp>
        <p:nvCxnSpPr>
          <p:cNvPr id="11271" name="Straight Connector 11"/>
          <p:cNvCxnSpPr>
            <a:cxnSpLocks noChangeShapeType="1"/>
          </p:cNvCxnSpPr>
          <p:nvPr/>
        </p:nvCxnSpPr>
        <p:spPr bwMode="auto">
          <a:xfrm>
            <a:off x="5037138" y="4224338"/>
            <a:ext cx="3438525" cy="1587"/>
          </a:xfrm>
          <a:prstGeom prst="line">
            <a:avLst/>
          </a:prstGeom>
          <a:noFill/>
          <a:ln w="9525">
            <a:solidFill>
              <a:schemeClr val="bg1"/>
            </a:solidFill>
            <a:round/>
            <a:headEnd/>
            <a:tailEnd/>
          </a:ln>
        </p:spPr>
      </p:cxnSp>
      <p:sp>
        <p:nvSpPr>
          <p:cNvPr id="8" name="Left Brace 7"/>
          <p:cNvSpPr/>
          <p:nvPr/>
        </p:nvSpPr>
        <p:spPr>
          <a:xfrm>
            <a:off x="6389015" y="2361513"/>
            <a:ext cx="332761" cy="2058853"/>
          </a:xfrm>
          <a:prstGeom prst="leftBrace">
            <a:avLst>
              <a:gd name="adj1" fmla="val 37215"/>
              <a:gd name="adj2" fmla="val 50000"/>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descr="Final A Icon 6-11.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13466" y="2528199"/>
            <a:ext cx="837858" cy="777394"/>
          </a:xfrm>
          <a:prstGeom prst="rect">
            <a:avLst/>
          </a:prstGeom>
        </p:spPr>
      </p:pic>
      <p:pic>
        <p:nvPicPr>
          <p:cNvPr id="9" name="Picture 8" descr="Part B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2308" y="2521739"/>
            <a:ext cx="794656" cy="783844"/>
          </a:xfrm>
          <a:prstGeom prst="rect">
            <a:avLst/>
          </a:prstGeom>
        </p:spPr>
      </p:pic>
      <p:pic>
        <p:nvPicPr>
          <p:cNvPr id="10" name="Picture 9" descr="Part C icon.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13785" y="3472819"/>
            <a:ext cx="786419" cy="791396"/>
          </a:xfrm>
          <a:prstGeom prst="rect">
            <a:avLst/>
          </a:prstGeom>
        </p:spPr>
      </p:pic>
      <p:pic>
        <p:nvPicPr>
          <p:cNvPr id="11" name="Picture 10" descr="Part D icon.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312" y="3470100"/>
            <a:ext cx="829463" cy="794695"/>
          </a:xfrm>
          <a:prstGeom prst="rect">
            <a:avLst/>
          </a:prstGeom>
        </p:spPr>
      </p:pic>
    </p:spTree>
    <p:extLst>
      <p:ext uri="{BB962C8B-B14F-4D97-AF65-F5344CB8AC3E}">
        <p14:creationId xmlns:p14="http://schemas.microsoft.com/office/powerpoint/2010/main" val="3418334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Medicaid.gov</a:t>
            </a:r>
            <a:endParaRPr lang="en-US" dirty="0"/>
          </a:p>
        </p:txBody>
      </p:sp>
      <p:pic>
        <p:nvPicPr>
          <p:cNvPr id="6" name="Picture 5" descr="Medicaid.gov.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4026" y="1659611"/>
            <a:ext cx="5573284" cy="4728097"/>
          </a:xfrm>
          <a:prstGeom prst="rect">
            <a:avLst/>
          </a:prstGeom>
          <a:effectLst>
            <a:outerShdw blurRad="50800" dist="38100" dir="18900000" algn="bl" rotWithShape="0">
              <a:prstClr val="black">
                <a:alpha val="40000"/>
              </a:prstClr>
            </a:outerShdw>
          </a:effectLst>
        </p:spPr>
      </p:pic>
    </p:spTree>
    <p:custDataLst>
      <p:tags r:id="rId1"/>
    </p:custDataLst>
    <p:extLst>
      <p:ext uri="{BB962C8B-B14F-4D97-AF65-F5344CB8AC3E}">
        <p14:creationId xmlns:p14="http://schemas.microsoft.com/office/powerpoint/2010/main" val="38262870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SocialSecurity.gov</a:t>
            </a:r>
            <a:endParaRPr lang="en-US" dirty="0"/>
          </a:p>
        </p:txBody>
      </p:sp>
      <p:pic>
        <p:nvPicPr>
          <p:cNvPr id="7" name="Picture 6"/>
          <p:cNvPicPr>
            <a:picLocks noChangeAspect="1"/>
          </p:cNvPicPr>
          <p:nvPr/>
        </p:nvPicPr>
        <p:blipFill>
          <a:blip r:embed="rId4"/>
          <a:stretch>
            <a:fillRect/>
          </a:stretch>
        </p:blipFill>
        <p:spPr>
          <a:xfrm>
            <a:off x="510746" y="1505421"/>
            <a:ext cx="6680886" cy="4923630"/>
          </a:xfrm>
          <a:prstGeom prst="rect">
            <a:avLst/>
          </a:prstGeom>
        </p:spPr>
      </p:pic>
    </p:spTree>
    <p:custDataLst>
      <p:tags r:id="rId1"/>
    </p:custDataLst>
    <p:extLst>
      <p:ext uri="{BB962C8B-B14F-4D97-AF65-F5344CB8AC3E}">
        <p14:creationId xmlns:p14="http://schemas.microsoft.com/office/powerpoint/2010/main" val="3410080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HealthCare.gov</a:t>
            </a:r>
            <a:endParaRPr lang="en-US" dirty="0"/>
          </a:p>
        </p:txBody>
      </p:sp>
      <p:pic>
        <p:nvPicPr>
          <p:cNvPr id="6" name="Picture 5"/>
          <p:cNvPicPr>
            <a:picLocks noChangeAspect="1"/>
          </p:cNvPicPr>
          <p:nvPr/>
        </p:nvPicPr>
        <p:blipFill>
          <a:blip r:embed="rId4"/>
          <a:stretch>
            <a:fillRect/>
          </a:stretch>
        </p:blipFill>
        <p:spPr>
          <a:xfrm>
            <a:off x="876300" y="1379126"/>
            <a:ext cx="6648450" cy="4794502"/>
          </a:xfrm>
          <a:prstGeom prst="rect">
            <a:avLst/>
          </a:prstGeom>
        </p:spPr>
      </p:pic>
    </p:spTree>
    <p:custDataLst>
      <p:tags r:id="rId1"/>
    </p:custDataLst>
    <p:extLst>
      <p:ext uri="{BB962C8B-B14F-4D97-AF65-F5344CB8AC3E}">
        <p14:creationId xmlns:p14="http://schemas.microsoft.com/office/powerpoint/2010/main" val="33119252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smtClean="0"/>
              <a:t>Medicare is a health insurance program.</a:t>
            </a:r>
          </a:p>
          <a:p>
            <a:pPr>
              <a:lnSpc>
                <a:spcPct val="150000"/>
              </a:lnSpc>
            </a:pPr>
            <a:r>
              <a:rPr lang="en-US" dirty="0" smtClean="0"/>
              <a:t>It doesn’t cover all of your health care costs.</a:t>
            </a:r>
          </a:p>
          <a:p>
            <a:pPr>
              <a:lnSpc>
                <a:spcPct val="150000"/>
              </a:lnSpc>
            </a:pPr>
            <a:r>
              <a:rPr lang="en-US" dirty="0" smtClean="0"/>
              <a:t>You have choices in how you get coverage.</a:t>
            </a:r>
          </a:p>
          <a:p>
            <a:pPr>
              <a:lnSpc>
                <a:spcPct val="150000"/>
              </a:lnSpc>
            </a:pPr>
            <a:r>
              <a:rPr lang="en-US" dirty="0" smtClean="0"/>
              <a:t>There are programs for people with limited income and resources.</a:t>
            </a:r>
          </a:p>
          <a:p>
            <a:pPr>
              <a:lnSpc>
                <a:spcPct val="150000"/>
              </a:lnSpc>
            </a:pPr>
            <a:r>
              <a:rPr lang="en-US" dirty="0" smtClean="0"/>
              <a:t>Important:</a:t>
            </a:r>
          </a:p>
          <a:p>
            <a:pPr lvl="1">
              <a:lnSpc>
                <a:spcPct val="150000"/>
              </a:lnSpc>
            </a:pPr>
            <a:r>
              <a:rPr lang="en-US" dirty="0" smtClean="0"/>
              <a:t>Decisions affect type of coverage you get.</a:t>
            </a:r>
          </a:p>
          <a:p>
            <a:pPr lvl="1">
              <a:lnSpc>
                <a:spcPct val="150000"/>
              </a:lnSpc>
            </a:pPr>
            <a:r>
              <a:rPr lang="en-US" dirty="0" smtClean="0"/>
              <a:t>Certain decisions are time-sensitive.</a:t>
            </a:r>
          </a:p>
          <a:p>
            <a:pPr lvl="1">
              <a:lnSpc>
                <a:spcPct val="150000"/>
              </a:lnSpc>
            </a:pPr>
            <a:r>
              <a:rPr lang="en-US" dirty="0" smtClean="0"/>
              <a:t>Get help if you need it.</a:t>
            </a:r>
            <a:endParaRPr lang="en-US" dirty="0"/>
          </a:p>
        </p:txBody>
      </p:sp>
      <p:sp>
        <p:nvSpPr>
          <p:cNvPr id="2" name="Title 1"/>
          <p:cNvSpPr>
            <a:spLocks noGrp="1"/>
          </p:cNvSpPr>
          <p:nvPr>
            <p:ph type="title"/>
          </p:nvPr>
        </p:nvSpPr>
        <p:spPr/>
        <p:txBody>
          <a:bodyPr/>
          <a:lstStyle/>
          <a:p>
            <a:r>
              <a:rPr lang="en-US" smtClean="0"/>
              <a:t>Key Points to Remember</a:t>
            </a:r>
            <a:endParaRPr lang="en-US" dirty="0"/>
          </a:p>
        </p:txBody>
      </p:sp>
    </p:spTree>
    <p:extLst>
      <p:ext uri="{BB962C8B-B14F-4D97-AF65-F5344CB8AC3E}">
        <p14:creationId xmlns:p14="http://schemas.microsoft.com/office/powerpoint/2010/main" val="3808158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idx="1"/>
          </p:nvPr>
        </p:nvSpPr>
        <p:spPr>
          <a:xfrm>
            <a:off x="513032" y="1377837"/>
            <a:ext cx="8245475" cy="4781557"/>
          </a:xfrm>
        </p:spPr>
        <p:txBody>
          <a:bodyPr>
            <a:noAutofit/>
          </a:bodyPr>
          <a:lstStyle/>
          <a:p>
            <a:pPr>
              <a:lnSpc>
                <a:spcPct val="150000"/>
              </a:lnSpc>
            </a:pPr>
            <a:r>
              <a:rPr lang="en-US" sz="1200" b="0" dirty="0"/>
              <a:t> 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1200" b="0" dirty="0" err="1"/>
              <a:t>RightCHOICE</a:t>
            </a:r>
            <a:r>
              <a:rPr lang="en-US" sz="1200" b="0" dirty="0"/>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a:t>
            </a:r>
            <a:r>
              <a:rPr lang="en-US" sz="1200" b="0" dirty="0" err="1"/>
              <a:t>Compcare</a:t>
            </a:r>
            <a:r>
              <a:rPr lang="en-US" sz="1200" b="0" dirty="0"/>
              <a:t> Health Services Insurance Corporation (</a:t>
            </a:r>
            <a:r>
              <a:rPr lang="en-US" sz="1200" b="0" dirty="0" err="1"/>
              <a:t>Compcare</a:t>
            </a:r>
            <a:r>
              <a:rPr lang="en-US" sz="1200" b="0" dirty="0"/>
              <a:t>) and Wisconsin Collaborative Insurance Company (WCIC). BCBSWI underwrites or administers PPO and indemnity policies and underwrites the out-of-network benefits in POS policies offered by </a:t>
            </a:r>
            <a:r>
              <a:rPr lang="en-US" sz="1200" b="0" dirty="0" err="1"/>
              <a:t>Compcare</a:t>
            </a:r>
            <a:r>
              <a:rPr lang="en-US" sz="1200" b="0" dirty="0"/>
              <a:t> or WCIC; </a:t>
            </a:r>
            <a:r>
              <a:rPr lang="en-US" sz="1200" b="0" dirty="0" err="1"/>
              <a:t>Compcare</a:t>
            </a:r>
            <a:r>
              <a:rPr lang="en-US" sz="1200" b="0" dirty="0"/>
              <a:t> underwrites or administers HMO or POS policies; WCIC underwrites or administers Well Priority HMO or POS policies. Independent licensees of the Blue Cross Blue Shield Association. Anthem is a registered trademark of Anthem Insurance Companies, Inc. </a:t>
            </a:r>
            <a:endParaRPr lang="en-US" sz="1200" b="0" dirty="0" smtClean="0"/>
          </a:p>
        </p:txBody>
      </p:sp>
      <p:sp>
        <p:nvSpPr>
          <p:cNvPr id="68611" name="Rectangle 2"/>
          <p:cNvSpPr>
            <a:spLocks noGrp="1" noChangeArrowheads="1"/>
          </p:cNvSpPr>
          <p:nvPr>
            <p:ph type="title"/>
          </p:nvPr>
        </p:nvSpPr>
        <p:spPr/>
        <p:txBody>
          <a:bodyPr/>
          <a:lstStyle/>
          <a:p>
            <a:r>
              <a:rPr lang="en-US" smtClean="0"/>
              <a:t>Thank you!</a:t>
            </a:r>
            <a:endParaRPr lang="en-US" dirty="0" smtClean="0"/>
          </a:p>
        </p:txBody>
      </p:sp>
    </p:spTree>
    <p:extLst>
      <p:ext uri="{BB962C8B-B14F-4D97-AF65-F5344CB8AC3E}">
        <p14:creationId xmlns:p14="http://schemas.microsoft.com/office/powerpoint/2010/main" val="197721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79226" y="6133252"/>
            <a:ext cx="1622322" cy="72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4567895" y="2238489"/>
            <a:ext cx="3845432" cy="3214757"/>
          </a:xfrm>
          <a:prstGeom prst="downArrow">
            <a:avLst>
              <a:gd name="adj1" fmla="val 85104"/>
              <a:gd name="adj2" fmla="val 23602"/>
            </a:avLst>
          </a:prstGeom>
          <a:solidFill>
            <a:srgbClr val="AEBD0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5748" y="1530065"/>
            <a:ext cx="7380032" cy="337460"/>
          </a:xfrm>
          <a:prstGeom prst="rect">
            <a:avLst/>
          </a:prstGeom>
          <a:solidFill>
            <a:srgbClr val="AEBD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wn Arrow 5"/>
          <p:cNvSpPr/>
          <p:nvPr/>
        </p:nvSpPr>
        <p:spPr>
          <a:xfrm>
            <a:off x="491560" y="2238490"/>
            <a:ext cx="3845432" cy="3667664"/>
          </a:xfrm>
          <a:prstGeom prst="downArrow">
            <a:avLst>
              <a:gd name="adj1" fmla="val 85104"/>
              <a:gd name="adj2" fmla="val 23602"/>
            </a:avLst>
          </a:prstGeom>
          <a:solidFill>
            <a:srgbClr val="AEBD0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9" name="TextBox 28"/>
          <p:cNvSpPr txBox="1">
            <a:spLocks noChangeArrowheads="1"/>
          </p:cNvSpPr>
          <p:nvPr/>
        </p:nvSpPr>
        <p:spPr bwMode="auto">
          <a:xfrm>
            <a:off x="4834882" y="2363920"/>
            <a:ext cx="3259137" cy="492443"/>
          </a:xfrm>
          <a:prstGeom prst="rect">
            <a:avLst/>
          </a:prstGeom>
          <a:noFill/>
          <a:ln w="9525">
            <a:noFill/>
            <a:miter lim="800000"/>
            <a:headEnd/>
            <a:tailEnd/>
          </a:ln>
        </p:spPr>
        <p:txBody>
          <a:bodyPr>
            <a:spAutoFit/>
          </a:bodyPr>
          <a:lstStyle/>
          <a:p>
            <a:pPr algn="ctr"/>
            <a:r>
              <a:rPr lang="en-US" sz="1400" b="1" dirty="0" smtClean="0">
                <a:solidFill>
                  <a:srgbClr val="000000"/>
                </a:solidFill>
                <a:ea typeface="ヒラギノ角ゴ Pro W3"/>
                <a:cs typeface="ヒラギノ角ゴ Pro W3"/>
              </a:rPr>
              <a:t>Part </a:t>
            </a:r>
            <a:r>
              <a:rPr lang="en-US" sz="1400" b="1" dirty="0">
                <a:solidFill>
                  <a:srgbClr val="000000"/>
                </a:solidFill>
                <a:ea typeface="ヒラギノ角ゴ Pro W3"/>
                <a:cs typeface="ヒラギノ角ゴ Pro W3"/>
              </a:rPr>
              <a:t>C</a:t>
            </a:r>
          </a:p>
          <a:p>
            <a:pPr algn="ctr"/>
            <a:r>
              <a:rPr lang="en-US" sz="1200" dirty="0">
                <a:solidFill>
                  <a:srgbClr val="000000"/>
                </a:solidFill>
              </a:rPr>
              <a:t>Combines Parts A &amp; </a:t>
            </a:r>
            <a:r>
              <a:rPr lang="en-US" sz="1200" dirty="0" smtClean="0">
                <a:solidFill>
                  <a:srgbClr val="000000"/>
                </a:solidFill>
              </a:rPr>
              <a:t>B, and </a:t>
            </a:r>
            <a:r>
              <a:rPr lang="en-US" sz="1200" b="1" dirty="0" smtClean="0">
                <a:solidFill>
                  <a:srgbClr val="000000"/>
                </a:solidFill>
              </a:rPr>
              <a:t>usually </a:t>
            </a:r>
            <a:r>
              <a:rPr lang="en-US" sz="1200" dirty="0" smtClean="0">
                <a:solidFill>
                  <a:srgbClr val="000000"/>
                </a:solidFill>
              </a:rPr>
              <a:t>Part D</a:t>
            </a:r>
            <a:endParaRPr lang="en-US" sz="1200" i="1" dirty="0">
              <a:solidFill>
                <a:srgbClr val="000000"/>
              </a:solidFill>
              <a:ea typeface="ヒラギノ角ゴ Pro W3"/>
              <a:cs typeface="ヒラギノ角ゴ Pro W3"/>
            </a:endParaRPr>
          </a:p>
        </p:txBody>
      </p:sp>
      <p:sp>
        <p:nvSpPr>
          <p:cNvPr id="11270" name="TextBox 6"/>
          <p:cNvSpPr txBox="1">
            <a:spLocks noChangeArrowheads="1"/>
          </p:cNvSpPr>
          <p:nvPr/>
        </p:nvSpPr>
        <p:spPr bwMode="auto">
          <a:xfrm>
            <a:off x="4834882" y="1866143"/>
            <a:ext cx="3285375" cy="368300"/>
          </a:xfrm>
          <a:prstGeom prst="rect">
            <a:avLst/>
          </a:prstGeom>
          <a:noFill/>
          <a:ln w="9525">
            <a:noFill/>
            <a:miter lim="800000"/>
            <a:headEnd/>
            <a:tailEnd/>
          </a:ln>
        </p:spPr>
        <p:txBody>
          <a:bodyPr wrap="square">
            <a:spAutoFit/>
          </a:bodyPr>
          <a:lstStyle/>
          <a:p>
            <a:pPr algn="ctr"/>
            <a:r>
              <a:rPr lang="en-US" b="1" dirty="0">
                <a:latin typeface="Arial Narrow Bold"/>
                <a:ea typeface="ヒラギノ角ゴ Pro W3"/>
                <a:cs typeface="Arial Narrow Bold"/>
              </a:rPr>
              <a:t>Medicare Advantage </a:t>
            </a:r>
            <a:r>
              <a:rPr lang="en-US" b="1" dirty="0" smtClean="0">
                <a:latin typeface="Arial Narrow Bold"/>
                <a:ea typeface="ヒラギノ角ゴ Pro W3"/>
                <a:cs typeface="Arial Narrow Bold"/>
              </a:rPr>
              <a:t>(MA) Plans</a:t>
            </a:r>
            <a:endParaRPr lang="en-US" b="1" dirty="0">
              <a:latin typeface="Arial Narrow Bold"/>
              <a:ea typeface="ヒラギノ角ゴ Pro W3"/>
              <a:cs typeface="Arial Narrow Bold"/>
            </a:endParaRPr>
          </a:p>
        </p:txBody>
      </p:sp>
      <p:sp>
        <p:nvSpPr>
          <p:cNvPr id="11272" name="Rectangle 9"/>
          <p:cNvSpPr>
            <a:spLocks noChangeArrowheads="1"/>
          </p:cNvSpPr>
          <p:nvPr/>
        </p:nvSpPr>
        <p:spPr bwMode="auto">
          <a:xfrm>
            <a:off x="997292" y="1572143"/>
            <a:ext cx="6865810" cy="246221"/>
          </a:xfrm>
          <a:prstGeom prst="rect">
            <a:avLst/>
          </a:prstGeom>
          <a:noFill/>
          <a:ln w="9525">
            <a:noFill/>
            <a:miter lim="800000"/>
            <a:headEnd/>
            <a:tailEnd/>
          </a:ln>
        </p:spPr>
        <p:txBody>
          <a:bodyPr wrap="square" lIns="0" tIns="0" rIns="0" bIns="0" anchor="ctr" anchorCtr="0">
            <a:spAutoFit/>
          </a:bodyPr>
          <a:lstStyle/>
          <a:p>
            <a:pPr algn="ctr"/>
            <a:r>
              <a:rPr lang="en-US" sz="1600" b="1" dirty="0" smtClean="0">
                <a:solidFill>
                  <a:srgbClr val="000000"/>
                </a:solidFill>
              </a:rPr>
              <a:t>Step 1: Decide </a:t>
            </a:r>
            <a:r>
              <a:rPr lang="en-US" sz="1600" b="1" dirty="0">
                <a:solidFill>
                  <a:srgbClr val="000000"/>
                </a:solidFill>
              </a:rPr>
              <a:t>how you want to get your Medicare coverage </a:t>
            </a:r>
          </a:p>
        </p:txBody>
      </p:sp>
      <p:sp>
        <p:nvSpPr>
          <p:cNvPr id="11274" name="TextBox 5"/>
          <p:cNvSpPr txBox="1">
            <a:spLocks noChangeArrowheads="1"/>
          </p:cNvSpPr>
          <p:nvPr/>
        </p:nvSpPr>
        <p:spPr bwMode="auto">
          <a:xfrm>
            <a:off x="802393" y="1858421"/>
            <a:ext cx="3206006" cy="369887"/>
          </a:xfrm>
          <a:prstGeom prst="rect">
            <a:avLst/>
          </a:prstGeom>
          <a:noFill/>
          <a:ln w="9525">
            <a:noFill/>
            <a:miter lim="800000"/>
            <a:headEnd/>
            <a:tailEnd/>
          </a:ln>
        </p:spPr>
        <p:txBody>
          <a:bodyPr wrap="square">
            <a:spAutoFit/>
          </a:bodyPr>
          <a:lstStyle/>
          <a:p>
            <a:pPr algn="ctr"/>
            <a:r>
              <a:rPr lang="en-US" b="1" dirty="0">
                <a:latin typeface="Arial Narrow Bold"/>
                <a:ea typeface="ヒラギノ角ゴ Pro W3"/>
                <a:cs typeface="Arial Narrow Bold"/>
              </a:rPr>
              <a:t>Original Medicare Plan</a:t>
            </a:r>
          </a:p>
        </p:txBody>
      </p:sp>
      <p:sp>
        <p:nvSpPr>
          <p:cNvPr id="11277" name="TextBox 19"/>
          <p:cNvSpPr txBox="1">
            <a:spLocks noChangeArrowheads="1"/>
          </p:cNvSpPr>
          <p:nvPr/>
        </p:nvSpPr>
        <p:spPr bwMode="auto">
          <a:xfrm>
            <a:off x="778214" y="2450315"/>
            <a:ext cx="1630968" cy="492443"/>
          </a:xfrm>
          <a:prstGeom prst="rect">
            <a:avLst/>
          </a:prstGeom>
          <a:noFill/>
          <a:ln w="9525">
            <a:noFill/>
            <a:miter lim="800000"/>
            <a:headEnd/>
            <a:tailEnd/>
          </a:ln>
        </p:spPr>
        <p:txBody>
          <a:bodyPr wrap="square">
            <a:spAutoFit/>
          </a:bodyPr>
          <a:lstStyle/>
          <a:p>
            <a:pPr algn="ctr"/>
            <a:r>
              <a:rPr lang="en-US" sz="1400" b="1" dirty="0">
                <a:solidFill>
                  <a:srgbClr val="000000"/>
                </a:solidFill>
                <a:ea typeface="ヒラギノ角ゴ Pro W3"/>
                <a:cs typeface="ヒラギノ角ゴ Pro W3"/>
              </a:rPr>
              <a:t>Part A</a:t>
            </a:r>
          </a:p>
          <a:p>
            <a:pPr algn="ctr"/>
            <a:r>
              <a:rPr lang="en-US" sz="1200" dirty="0">
                <a:solidFill>
                  <a:srgbClr val="000000"/>
                </a:solidFill>
                <a:ea typeface="ヒラギノ角ゴ Pro W3"/>
                <a:cs typeface="ヒラギノ角ゴ Pro W3"/>
              </a:rPr>
              <a:t>Inpatient Hospital</a:t>
            </a:r>
          </a:p>
        </p:txBody>
      </p:sp>
      <p:sp>
        <p:nvSpPr>
          <p:cNvPr id="11278" name="TextBox 20"/>
          <p:cNvSpPr txBox="1">
            <a:spLocks noChangeArrowheads="1"/>
          </p:cNvSpPr>
          <p:nvPr/>
        </p:nvSpPr>
        <p:spPr bwMode="auto">
          <a:xfrm>
            <a:off x="2409182" y="2424805"/>
            <a:ext cx="1576309" cy="492443"/>
          </a:xfrm>
          <a:prstGeom prst="rect">
            <a:avLst/>
          </a:prstGeom>
          <a:noFill/>
          <a:ln w="9525">
            <a:noFill/>
            <a:miter lim="800000"/>
            <a:headEnd/>
            <a:tailEnd/>
          </a:ln>
        </p:spPr>
        <p:txBody>
          <a:bodyPr wrap="square">
            <a:spAutoFit/>
          </a:bodyPr>
          <a:lstStyle/>
          <a:p>
            <a:pPr algn="ctr"/>
            <a:r>
              <a:rPr lang="en-US" sz="1400" b="1" dirty="0">
                <a:solidFill>
                  <a:srgbClr val="000000"/>
                </a:solidFill>
                <a:ea typeface="ヒラギノ角ゴ Pro W3"/>
                <a:cs typeface="ヒラギノ角ゴ Pro W3"/>
              </a:rPr>
              <a:t>Part B</a:t>
            </a:r>
          </a:p>
          <a:p>
            <a:pPr algn="ctr"/>
            <a:r>
              <a:rPr lang="en-US" sz="1200" dirty="0">
                <a:solidFill>
                  <a:srgbClr val="000000"/>
                </a:solidFill>
                <a:ea typeface="ヒラギノ角ゴ Pro W3"/>
                <a:cs typeface="ヒラギノ角ゴ Pro W3"/>
              </a:rPr>
              <a:t>Medical</a:t>
            </a:r>
          </a:p>
        </p:txBody>
      </p:sp>
      <p:sp>
        <p:nvSpPr>
          <p:cNvPr id="2" name="TextBox 1"/>
          <p:cNvSpPr txBox="1"/>
          <p:nvPr/>
        </p:nvSpPr>
        <p:spPr>
          <a:xfrm>
            <a:off x="4269404" y="1873176"/>
            <a:ext cx="424115" cy="338554"/>
          </a:xfrm>
          <a:prstGeom prst="rect">
            <a:avLst/>
          </a:prstGeom>
          <a:noFill/>
        </p:spPr>
        <p:txBody>
          <a:bodyPr wrap="none" rtlCol="0">
            <a:spAutoFit/>
          </a:bodyPr>
          <a:lstStyle/>
          <a:p>
            <a:r>
              <a:rPr lang="en-US" sz="1600" b="1" dirty="0" smtClean="0">
                <a:solidFill>
                  <a:srgbClr val="17375E"/>
                </a:solidFill>
              </a:rPr>
              <a:t>Or </a:t>
            </a:r>
            <a:endParaRPr lang="en-US" sz="1600" b="1" dirty="0">
              <a:solidFill>
                <a:srgbClr val="17375E"/>
              </a:solidFill>
            </a:endParaRPr>
          </a:p>
        </p:txBody>
      </p:sp>
      <p:sp>
        <p:nvSpPr>
          <p:cNvPr id="22" name="TextBox 19"/>
          <p:cNvSpPr txBox="1">
            <a:spLocks noChangeArrowheads="1"/>
          </p:cNvSpPr>
          <p:nvPr/>
        </p:nvSpPr>
        <p:spPr bwMode="auto">
          <a:xfrm>
            <a:off x="775750" y="3682363"/>
            <a:ext cx="3259291" cy="307777"/>
          </a:xfrm>
          <a:prstGeom prst="rect">
            <a:avLst/>
          </a:prstGeom>
          <a:noFill/>
          <a:ln w="9525">
            <a:noFill/>
            <a:miter lim="800000"/>
            <a:headEnd/>
            <a:tailEnd/>
          </a:ln>
        </p:spPr>
        <p:txBody>
          <a:bodyPr wrap="square">
            <a:spAutoFit/>
          </a:bodyPr>
          <a:lstStyle/>
          <a:p>
            <a:pPr algn="ctr"/>
            <a:r>
              <a:rPr lang="en-US" sz="1400" b="1" dirty="0">
                <a:solidFill>
                  <a:srgbClr val="000000"/>
                </a:solidFill>
                <a:ea typeface="ヒラギノ角ゴ Pro W3"/>
                <a:cs typeface="ヒラギノ角ゴ Pro W3"/>
              </a:rPr>
              <a:t>Part </a:t>
            </a:r>
            <a:r>
              <a:rPr lang="en-US" sz="1400" b="1" dirty="0" smtClean="0">
                <a:solidFill>
                  <a:srgbClr val="000000"/>
                </a:solidFill>
                <a:ea typeface="ヒラギノ角ゴ Pro W3"/>
                <a:cs typeface="ヒラギノ角ゴ Pro W3"/>
              </a:rPr>
              <a:t>D</a:t>
            </a:r>
            <a:endParaRPr lang="en-US" sz="1400" b="1" dirty="0">
              <a:solidFill>
                <a:srgbClr val="000000"/>
              </a:solidFill>
              <a:ea typeface="ヒラギノ角ゴ Pro W3"/>
              <a:cs typeface="ヒラギノ角ゴ Pro W3"/>
            </a:endParaRPr>
          </a:p>
        </p:txBody>
      </p:sp>
      <p:sp>
        <p:nvSpPr>
          <p:cNvPr id="23" name="Rectangle 9"/>
          <p:cNvSpPr>
            <a:spLocks noChangeArrowheads="1"/>
          </p:cNvSpPr>
          <p:nvPr/>
        </p:nvSpPr>
        <p:spPr bwMode="auto">
          <a:xfrm>
            <a:off x="769079" y="3128118"/>
            <a:ext cx="3283723" cy="523220"/>
          </a:xfrm>
          <a:prstGeom prst="rect">
            <a:avLst/>
          </a:prstGeom>
          <a:solidFill>
            <a:schemeClr val="bg1"/>
          </a:solidFill>
          <a:ln w="9525">
            <a:noFill/>
            <a:miter lim="800000"/>
            <a:headEnd/>
            <a:tailEnd/>
          </a:ln>
        </p:spPr>
        <p:txBody>
          <a:bodyPr wrap="square">
            <a:spAutoFit/>
          </a:bodyPr>
          <a:lstStyle/>
          <a:p>
            <a:pPr algn="ctr"/>
            <a:r>
              <a:rPr lang="en-US" sz="1400" b="1" dirty="0" smtClean="0"/>
              <a:t>Step 2: Decide if you need to add drug coverage.</a:t>
            </a:r>
            <a:endParaRPr lang="en-US" sz="1400" b="1" dirty="0"/>
          </a:p>
        </p:txBody>
      </p:sp>
      <p:sp>
        <p:nvSpPr>
          <p:cNvPr id="3" name="Rectangle 2"/>
          <p:cNvSpPr/>
          <p:nvPr/>
        </p:nvSpPr>
        <p:spPr>
          <a:xfrm>
            <a:off x="766869" y="3961532"/>
            <a:ext cx="3268172" cy="276999"/>
          </a:xfrm>
          <a:prstGeom prst="rect">
            <a:avLst/>
          </a:prstGeom>
        </p:spPr>
        <p:txBody>
          <a:bodyPr wrap="square">
            <a:spAutoFit/>
          </a:bodyPr>
          <a:lstStyle/>
          <a:p>
            <a:pPr algn="ctr"/>
            <a:r>
              <a:rPr lang="en-US" sz="1200" dirty="0">
                <a:solidFill>
                  <a:srgbClr val="000000"/>
                </a:solidFill>
                <a:ea typeface="ヒラギノ角ゴ Pro W3"/>
                <a:cs typeface="ヒラギノ角ゴ Pro W3"/>
              </a:rPr>
              <a:t>Prescription Drug Coverage</a:t>
            </a:r>
          </a:p>
        </p:txBody>
      </p:sp>
      <p:sp>
        <p:nvSpPr>
          <p:cNvPr id="27" name="Rectangle 26"/>
          <p:cNvSpPr/>
          <p:nvPr/>
        </p:nvSpPr>
        <p:spPr>
          <a:xfrm>
            <a:off x="4861525" y="3655416"/>
            <a:ext cx="3267613" cy="1046440"/>
          </a:xfrm>
          <a:prstGeom prst="rect">
            <a:avLst/>
          </a:prstGeom>
        </p:spPr>
        <p:txBody>
          <a:bodyPr wrap="square">
            <a:spAutoFit/>
          </a:bodyPr>
          <a:lstStyle/>
          <a:p>
            <a:pPr algn="ctr"/>
            <a:r>
              <a:rPr lang="en-US" sz="1400" b="1" dirty="0">
                <a:solidFill>
                  <a:srgbClr val="000000"/>
                </a:solidFill>
                <a:ea typeface="ヒラギノ角ゴ Pro W3"/>
                <a:cs typeface="ヒラギノ角ゴ Pro W3"/>
              </a:rPr>
              <a:t>Part D</a:t>
            </a:r>
          </a:p>
          <a:p>
            <a:r>
              <a:rPr lang="en-US" sz="1200" dirty="0" smtClean="0">
                <a:solidFill>
                  <a:srgbClr val="000000"/>
                </a:solidFill>
                <a:ea typeface="ヒラギノ角ゴ Pro W3"/>
                <a:cs typeface="ヒラギノ角ゴ Pro W3"/>
              </a:rPr>
              <a:t>Prescription </a:t>
            </a:r>
            <a:r>
              <a:rPr lang="en-US" sz="1200" dirty="0">
                <a:solidFill>
                  <a:srgbClr val="000000"/>
                </a:solidFill>
                <a:ea typeface="ヒラギノ角ゴ Pro W3"/>
                <a:cs typeface="ヒラギノ角ゴ Pro W3"/>
              </a:rPr>
              <a:t>Drug </a:t>
            </a:r>
            <a:r>
              <a:rPr lang="en-US" sz="1200" dirty="0" smtClean="0">
                <a:solidFill>
                  <a:srgbClr val="000000"/>
                </a:solidFill>
                <a:ea typeface="ヒラギノ角ゴ Pro W3"/>
                <a:cs typeface="ヒラギノ角ゴ Pro W3"/>
              </a:rPr>
              <a:t>Coverage </a:t>
            </a:r>
          </a:p>
          <a:p>
            <a:r>
              <a:rPr lang="en-US" sz="1200" dirty="0" smtClean="0">
                <a:solidFill>
                  <a:srgbClr val="000000"/>
                </a:solidFill>
                <a:ea typeface="ヒラギノ角ゴ Pro W3"/>
                <a:cs typeface="ヒラギノ角ゴ Pro W3"/>
              </a:rPr>
              <a:t>(Most MA plans cover prescription drugs. </a:t>
            </a:r>
            <a:br>
              <a:rPr lang="en-US" sz="1200" dirty="0" smtClean="0">
                <a:solidFill>
                  <a:srgbClr val="000000"/>
                </a:solidFill>
                <a:ea typeface="ヒラギノ角ゴ Pro W3"/>
                <a:cs typeface="ヒラギノ角ゴ Pro W3"/>
              </a:rPr>
            </a:br>
            <a:r>
              <a:rPr lang="en-US" sz="1200" dirty="0" smtClean="0">
                <a:solidFill>
                  <a:srgbClr val="000000"/>
                </a:solidFill>
                <a:ea typeface="ヒラギノ角ゴ Pro W3"/>
                <a:cs typeface="ヒラギノ角ゴ Pro W3"/>
              </a:rPr>
              <a:t>You may be able to add drug coverage in some plan types if not already included.)</a:t>
            </a:r>
            <a:endParaRPr lang="en-US" sz="1200" dirty="0">
              <a:solidFill>
                <a:srgbClr val="000000"/>
              </a:solidFill>
              <a:ea typeface="ヒラギノ角ゴ Pro W3"/>
              <a:cs typeface="ヒラギノ角ゴ Pro W3"/>
            </a:endParaRPr>
          </a:p>
        </p:txBody>
      </p:sp>
      <p:sp>
        <p:nvSpPr>
          <p:cNvPr id="28" name="Rectangle 9"/>
          <p:cNvSpPr>
            <a:spLocks noChangeArrowheads="1"/>
          </p:cNvSpPr>
          <p:nvPr/>
        </p:nvSpPr>
        <p:spPr bwMode="auto">
          <a:xfrm>
            <a:off x="755176" y="4405766"/>
            <a:ext cx="3306508" cy="523220"/>
          </a:xfrm>
          <a:prstGeom prst="rect">
            <a:avLst/>
          </a:prstGeom>
          <a:solidFill>
            <a:srgbClr val="FFFFFF"/>
          </a:solidFill>
          <a:ln w="9525">
            <a:noFill/>
            <a:miter lim="800000"/>
            <a:headEnd/>
            <a:tailEnd/>
          </a:ln>
        </p:spPr>
        <p:txBody>
          <a:bodyPr wrap="square">
            <a:spAutoFit/>
          </a:bodyPr>
          <a:lstStyle/>
          <a:p>
            <a:pPr algn="ctr"/>
            <a:r>
              <a:rPr lang="en-US" sz="1400" b="1" dirty="0" smtClean="0"/>
              <a:t>Step 3: Decide if you need to add supplement coverage </a:t>
            </a:r>
            <a:endParaRPr lang="en-US" sz="1400" b="1" dirty="0"/>
          </a:p>
        </p:txBody>
      </p:sp>
      <p:sp>
        <p:nvSpPr>
          <p:cNvPr id="33" name="TextBox 32"/>
          <p:cNvSpPr txBox="1"/>
          <p:nvPr/>
        </p:nvSpPr>
        <p:spPr>
          <a:xfrm>
            <a:off x="6192636" y="5440070"/>
            <a:ext cx="595385" cy="369332"/>
          </a:xfrm>
          <a:prstGeom prst="rect">
            <a:avLst/>
          </a:prstGeom>
          <a:noFill/>
        </p:spPr>
        <p:txBody>
          <a:bodyPr wrap="none" rtlCol="0">
            <a:spAutoFit/>
          </a:bodyPr>
          <a:lstStyle/>
          <a:p>
            <a:r>
              <a:rPr lang="en-US" dirty="0" smtClean="0"/>
              <a:t>End </a:t>
            </a:r>
            <a:endParaRPr lang="en-US" dirty="0"/>
          </a:p>
        </p:txBody>
      </p:sp>
      <p:sp>
        <p:nvSpPr>
          <p:cNvPr id="36" name="TextBox 35"/>
          <p:cNvSpPr txBox="1"/>
          <p:nvPr/>
        </p:nvSpPr>
        <p:spPr>
          <a:xfrm>
            <a:off x="2123114" y="5927962"/>
            <a:ext cx="595385" cy="369332"/>
          </a:xfrm>
          <a:prstGeom prst="rect">
            <a:avLst/>
          </a:prstGeom>
          <a:noFill/>
        </p:spPr>
        <p:txBody>
          <a:bodyPr wrap="none" rtlCol="0">
            <a:spAutoFit/>
          </a:bodyPr>
          <a:lstStyle/>
          <a:p>
            <a:r>
              <a:rPr lang="en-US" dirty="0" smtClean="0"/>
              <a:t>End </a:t>
            </a:r>
            <a:endParaRPr lang="en-US" dirty="0"/>
          </a:p>
        </p:txBody>
      </p:sp>
      <p:sp>
        <p:nvSpPr>
          <p:cNvPr id="8" name="TextBox 7"/>
          <p:cNvSpPr txBox="1"/>
          <p:nvPr/>
        </p:nvSpPr>
        <p:spPr>
          <a:xfrm>
            <a:off x="4609157" y="5887373"/>
            <a:ext cx="4036540" cy="400110"/>
          </a:xfrm>
          <a:prstGeom prst="rect">
            <a:avLst/>
          </a:prstGeom>
          <a:solidFill>
            <a:schemeClr val="bg1"/>
          </a:solidFill>
        </p:spPr>
        <p:txBody>
          <a:bodyPr wrap="square" rtlCol="0">
            <a:spAutoFit/>
          </a:bodyPr>
          <a:lstStyle/>
          <a:p>
            <a:r>
              <a:rPr lang="en-US" sz="1000" b="1" dirty="0">
                <a:solidFill>
                  <a:schemeClr val="accent1">
                    <a:lumMod val="75000"/>
                  </a:schemeClr>
                </a:solidFill>
              </a:rPr>
              <a:t>If you join a Medicare Advantage plan, you can’t use and be sold a Medicare Supplement </a:t>
            </a:r>
            <a:r>
              <a:rPr lang="en-US" sz="1000" b="1" dirty="0" smtClean="0">
                <a:solidFill>
                  <a:schemeClr val="accent1">
                    <a:lumMod val="75000"/>
                  </a:schemeClr>
                </a:solidFill>
              </a:rPr>
              <a:t>Insurance </a:t>
            </a:r>
            <a:r>
              <a:rPr lang="en-US" sz="1000" b="1" dirty="0">
                <a:solidFill>
                  <a:schemeClr val="accent1">
                    <a:lumMod val="75000"/>
                  </a:schemeClr>
                </a:solidFill>
              </a:rPr>
              <a:t>(Medigap) policy.</a:t>
            </a:r>
            <a:endParaRPr lang="en-US" sz="1000" dirty="0">
              <a:solidFill>
                <a:schemeClr val="accent1">
                  <a:lumMod val="75000"/>
                </a:schemeClr>
              </a:solidFill>
            </a:endParaRPr>
          </a:p>
        </p:txBody>
      </p:sp>
      <p:sp>
        <p:nvSpPr>
          <p:cNvPr id="44" name="Rectangle 9"/>
          <p:cNvSpPr>
            <a:spLocks noChangeArrowheads="1"/>
          </p:cNvSpPr>
          <p:nvPr/>
        </p:nvSpPr>
        <p:spPr bwMode="auto">
          <a:xfrm>
            <a:off x="4840428" y="3128118"/>
            <a:ext cx="3283723" cy="523220"/>
          </a:xfrm>
          <a:prstGeom prst="rect">
            <a:avLst/>
          </a:prstGeom>
          <a:solidFill>
            <a:schemeClr val="bg1"/>
          </a:solidFill>
          <a:ln w="9525">
            <a:noFill/>
            <a:miter lim="800000"/>
            <a:headEnd/>
            <a:tailEnd/>
          </a:ln>
        </p:spPr>
        <p:txBody>
          <a:bodyPr wrap="square">
            <a:spAutoFit/>
          </a:bodyPr>
          <a:lstStyle/>
          <a:p>
            <a:pPr algn="ctr"/>
            <a:r>
              <a:rPr lang="en-US" sz="1400" b="1" dirty="0" smtClean="0"/>
              <a:t>Step 2: Decide if you need to add drug coverage.</a:t>
            </a:r>
            <a:endParaRPr lang="en-US" sz="1400" b="1" dirty="0"/>
          </a:p>
        </p:txBody>
      </p:sp>
      <p:cxnSp>
        <p:nvCxnSpPr>
          <p:cNvPr id="9" name="Straight Connector 8"/>
          <p:cNvCxnSpPr/>
          <p:nvPr/>
        </p:nvCxnSpPr>
        <p:spPr>
          <a:xfrm>
            <a:off x="2401244" y="2278584"/>
            <a:ext cx="0" cy="793189"/>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677805" y="5888853"/>
            <a:ext cx="3720756"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677805" y="6296584"/>
            <a:ext cx="3720756"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153428" y="4895811"/>
            <a:ext cx="2621643" cy="523220"/>
          </a:xfrm>
          <a:prstGeom prst="rect">
            <a:avLst/>
          </a:prstGeom>
        </p:spPr>
        <p:txBody>
          <a:bodyPr wrap="square">
            <a:spAutoFit/>
          </a:bodyPr>
          <a:lstStyle/>
          <a:p>
            <a:r>
              <a:rPr lang="en-US" sz="1400" b="1" dirty="0"/>
              <a:t>Medicare Supplement </a:t>
            </a:r>
            <a:r>
              <a:rPr lang="en-US" sz="1400" b="1" dirty="0" smtClean="0"/>
              <a:t>Insurance </a:t>
            </a:r>
            <a:r>
              <a:rPr lang="en-US" sz="1400" b="1" dirty="0"/>
              <a:t>(</a:t>
            </a:r>
            <a:r>
              <a:rPr lang="en-US" sz="1400" b="1" dirty="0" err="1"/>
              <a:t>Medigap</a:t>
            </a:r>
            <a:r>
              <a:rPr lang="en-US" sz="1400" b="1" dirty="0"/>
              <a:t>) policy</a:t>
            </a:r>
          </a:p>
        </p:txBody>
      </p:sp>
      <p:sp>
        <p:nvSpPr>
          <p:cNvPr id="11" name="Title 10"/>
          <p:cNvSpPr>
            <a:spLocks noGrp="1"/>
          </p:cNvSpPr>
          <p:nvPr>
            <p:ph type="title"/>
          </p:nvPr>
        </p:nvSpPr>
        <p:spPr/>
        <p:txBody>
          <a:bodyPr/>
          <a:lstStyle/>
          <a:p>
            <a:r>
              <a:rPr lang="en-US" dirty="0">
                <a:solidFill>
                  <a:srgbClr val="FFFFFF"/>
                </a:solidFill>
                <a:cs typeface="Arial"/>
              </a:rPr>
              <a:t>Resources to Help with </a:t>
            </a:r>
            <a:r>
              <a:rPr lang="en-US" dirty="0" smtClean="0">
                <a:solidFill>
                  <a:srgbClr val="FFFFFF"/>
                </a:solidFill>
                <a:cs typeface="Arial"/>
              </a:rPr>
              <a:t>Medicare </a:t>
            </a:r>
            <a:r>
              <a:rPr lang="en-US" dirty="0">
                <a:solidFill>
                  <a:srgbClr val="FFFFFF"/>
                </a:solidFill>
                <a:cs typeface="Arial"/>
              </a:rPr>
              <a:t>Decision</a:t>
            </a:r>
            <a:endParaRPr lang="en-US" dirty="0"/>
          </a:p>
        </p:txBody>
      </p:sp>
    </p:spTree>
    <p:extLst>
      <p:ext uri="{BB962C8B-B14F-4D97-AF65-F5344CB8AC3E}">
        <p14:creationId xmlns:p14="http://schemas.microsoft.com/office/powerpoint/2010/main" val="307727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lnSpc>
                <a:spcPct val="150000"/>
              </a:lnSpc>
            </a:pPr>
            <a:r>
              <a:rPr lang="en-US" sz="2400" dirty="0" smtClean="0">
                <a:solidFill>
                  <a:schemeClr val="bg2"/>
                </a:solidFill>
              </a:rPr>
              <a:t>When can </a:t>
            </a:r>
            <a:br>
              <a:rPr lang="en-US" sz="2400" dirty="0" smtClean="0">
                <a:solidFill>
                  <a:schemeClr val="bg2"/>
                </a:solidFill>
              </a:rPr>
            </a:br>
            <a:r>
              <a:rPr lang="en-US" sz="2400" dirty="0" smtClean="0">
                <a:solidFill>
                  <a:schemeClr val="bg2"/>
                </a:solidFill>
              </a:rPr>
              <a:t>you enroll in </a:t>
            </a:r>
            <a:br>
              <a:rPr lang="en-US" sz="2400" dirty="0" smtClean="0">
                <a:solidFill>
                  <a:schemeClr val="bg2"/>
                </a:solidFill>
              </a:rPr>
            </a:br>
            <a:r>
              <a:rPr lang="en-US" sz="2400" dirty="0" smtClean="0">
                <a:solidFill>
                  <a:schemeClr val="bg2"/>
                </a:solidFill>
              </a:rPr>
              <a:t>Original Medicare?</a:t>
            </a:r>
            <a:endParaRPr lang="en-US" sz="2400" dirty="0">
              <a:solidFill>
                <a:schemeClr val="bg2"/>
              </a:solidFill>
            </a:endParaRPr>
          </a:p>
        </p:txBody>
      </p:sp>
    </p:spTree>
    <p:extLst>
      <p:ext uri="{BB962C8B-B14F-4D97-AF65-F5344CB8AC3E}">
        <p14:creationId xmlns:p14="http://schemas.microsoft.com/office/powerpoint/2010/main" val="1966647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sz="2000" dirty="0" smtClean="0"/>
              <a:t>Automatic enrollment if you receive:</a:t>
            </a:r>
          </a:p>
          <a:p>
            <a:pPr lvl="1">
              <a:buFont typeface="Wingdings" panose="05000000000000000000" pitchFamily="2" charset="2"/>
              <a:buChar char="§"/>
            </a:pPr>
            <a:r>
              <a:rPr lang="en-US" dirty="0" smtClean="0"/>
              <a:t>Social Security benefits </a:t>
            </a:r>
          </a:p>
          <a:p>
            <a:pPr lvl="1">
              <a:buFont typeface="Wingdings" panose="05000000000000000000" pitchFamily="2" charset="2"/>
              <a:buChar char="§"/>
            </a:pPr>
            <a:r>
              <a:rPr lang="en-US" dirty="0" smtClean="0"/>
              <a:t>Railroad Retirement Board (RRB) benefits </a:t>
            </a:r>
          </a:p>
          <a:p>
            <a:endParaRPr lang="en-US" dirty="0" smtClean="0"/>
          </a:p>
          <a:p>
            <a:r>
              <a:rPr lang="en-US" sz="2000" dirty="0" smtClean="0"/>
              <a:t>Initial enrollment period package:</a:t>
            </a:r>
          </a:p>
          <a:p>
            <a:pPr marL="571500" lvl="1" indent="-228600">
              <a:buFont typeface="Wingdings" panose="05000000000000000000" pitchFamily="2" charset="2"/>
              <a:buChar char="§"/>
            </a:pPr>
            <a:r>
              <a:rPr lang="en-US" dirty="0" smtClean="0"/>
              <a:t>Mailed three months before age 65, or </a:t>
            </a:r>
          </a:p>
          <a:p>
            <a:pPr marL="571500" lvl="1" indent="-228600">
              <a:buFont typeface="Wingdings" panose="05000000000000000000" pitchFamily="2" charset="2"/>
              <a:buChar char="§"/>
            </a:pPr>
            <a:r>
              <a:rPr lang="en-US" dirty="0" smtClean="0"/>
              <a:t>25th month of disability benefits</a:t>
            </a:r>
          </a:p>
          <a:p>
            <a:pPr marL="571500" lvl="1" indent="-228600">
              <a:buFont typeface="Wingdings" panose="05000000000000000000" pitchFamily="2" charset="2"/>
              <a:buChar char="§"/>
            </a:pPr>
            <a:r>
              <a:rPr lang="en-US" dirty="0" smtClean="0"/>
              <a:t>Includes your Medicare card </a:t>
            </a:r>
            <a:endParaRPr lang="en-US" dirty="0"/>
          </a:p>
        </p:txBody>
      </p:sp>
      <p:sp>
        <p:nvSpPr>
          <p:cNvPr id="13315" name="Rectangle 2"/>
          <p:cNvSpPr>
            <a:spLocks noGrp="1" noChangeArrowheads="1"/>
          </p:cNvSpPr>
          <p:nvPr>
            <p:ph type="title"/>
          </p:nvPr>
        </p:nvSpPr>
        <p:spPr/>
        <p:txBody>
          <a:bodyPr/>
          <a:lstStyle/>
          <a:p>
            <a:r>
              <a:rPr lang="en-US" smtClean="0"/>
              <a:t>Enrolling in Medicare </a:t>
            </a:r>
            <a:endParaRPr lang="en-US" dirty="0" smtClean="0"/>
          </a:p>
        </p:txBody>
      </p:sp>
      <p:pic>
        <p:nvPicPr>
          <p:cNvPr id="6" name="Picture 2" descr="Image of &quot;Welcome to Medicare&quot; pamphle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30888" y="3886383"/>
            <a:ext cx="2983756" cy="1911018"/>
          </a:xfrm>
          <a:prstGeom prst="rect">
            <a:avLst/>
          </a:prstGeom>
          <a:noFill/>
          <a:ln w="9525" cmpd="sng">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a:off x="4722692" y="4222439"/>
            <a:ext cx="932494" cy="0"/>
          </a:xfrm>
          <a:prstGeom prst="straightConnector1">
            <a:avLst/>
          </a:prstGeom>
          <a:ln w="57150" cmpd="sng">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8721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marL="852488" lvl="1" indent="-285750">
              <a:buFont typeface="Arial" panose="020B0604020202020204" pitchFamily="34" charset="0"/>
              <a:buChar char="•"/>
            </a:pPr>
            <a:r>
              <a:rPr lang="en-US" dirty="0" smtClean="0"/>
              <a:t>Keep it and accept Medicare Part A and Part B </a:t>
            </a:r>
          </a:p>
          <a:p>
            <a:pPr marL="852488" lvl="1" indent="-285750">
              <a:buFont typeface="Arial" panose="020B0604020202020204" pitchFamily="34" charset="0"/>
              <a:buChar char="•"/>
            </a:pPr>
            <a:r>
              <a:rPr lang="en-US" dirty="0" smtClean="0"/>
              <a:t>Return it to refuse Part B (follow instructions on back of card)</a:t>
            </a:r>
            <a:endParaRPr lang="en-US" dirty="0"/>
          </a:p>
        </p:txBody>
      </p:sp>
      <p:sp>
        <p:nvSpPr>
          <p:cNvPr id="9" name="Slide Number Placeholder 8"/>
          <p:cNvSpPr>
            <a:spLocks noGrp="1"/>
          </p:cNvSpPr>
          <p:nvPr>
            <p:ph type="sldNum" sz="quarter" idx="10"/>
          </p:nvPr>
        </p:nvSpPr>
        <p:spPr/>
        <p:txBody>
          <a:bodyPr/>
          <a:lstStyle/>
          <a:p>
            <a:fld id="{3E2D54C0-1CB3-E647-8D5C-1DE533F9800C}" type="slidenum">
              <a:rPr lang="en-US" smtClean="0"/>
              <a:pPr/>
              <a:t>9</a:t>
            </a:fld>
            <a:endParaRPr lang="en-US" dirty="0"/>
          </a:p>
        </p:txBody>
      </p:sp>
      <p:sp>
        <p:nvSpPr>
          <p:cNvPr id="13315" name="Rectangle 2"/>
          <p:cNvSpPr>
            <a:spLocks noGrp="1" noChangeArrowheads="1"/>
          </p:cNvSpPr>
          <p:nvPr>
            <p:ph type="title"/>
          </p:nvPr>
        </p:nvSpPr>
        <p:spPr/>
        <p:txBody>
          <a:bodyPr/>
          <a:lstStyle/>
          <a:p>
            <a:r>
              <a:rPr lang="en-US" smtClean="0"/>
              <a:t>Medicare Card</a:t>
            </a:r>
            <a:endParaRPr lang="en-US" dirty="0" smtClean="0"/>
          </a:p>
        </p:txBody>
      </p:sp>
      <p:sp>
        <p:nvSpPr>
          <p:cNvPr id="2" name="TextBox 1"/>
          <p:cNvSpPr txBox="1"/>
          <p:nvPr/>
        </p:nvSpPr>
        <p:spPr>
          <a:xfrm>
            <a:off x="2184743" y="3226341"/>
            <a:ext cx="955962" cy="369332"/>
          </a:xfrm>
          <a:prstGeom prst="rect">
            <a:avLst/>
          </a:prstGeom>
          <a:solidFill>
            <a:schemeClr val="tx2">
              <a:lumMod val="75000"/>
            </a:schemeClr>
          </a:solidFill>
        </p:spPr>
        <p:txBody>
          <a:bodyPr wrap="square" rtlCol="0">
            <a:spAutoFit/>
          </a:bodyPr>
          <a:lstStyle/>
          <a:p>
            <a:pPr algn="ctr"/>
            <a:r>
              <a:rPr lang="en-US" dirty="0" smtClean="0">
                <a:solidFill>
                  <a:schemeClr val="bg1"/>
                </a:solidFill>
              </a:rPr>
              <a:t>Front</a:t>
            </a:r>
            <a:endParaRPr lang="en-US" dirty="0">
              <a:solidFill>
                <a:schemeClr val="bg1"/>
              </a:solidFill>
            </a:endParaRPr>
          </a:p>
        </p:txBody>
      </p:sp>
      <p:sp>
        <p:nvSpPr>
          <p:cNvPr id="10" name="TextBox 9"/>
          <p:cNvSpPr txBox="1"/>
          <p:nvPr/>
        </p:nvSpPr>
        <p:spPr>
          <a:xfrm>
            <a:off x="6070502" y="3225353"/>
            <a:ext cx="917772" cy="369332"/>
          </a:xfrm>
          <a:prstGeom prst="rect">
            <a:avLst/>
          </a:prstGeom>
          <a:solidFill>
            <a:schemeClr val="tx2">
              <a:lumMod val="75000"/>
            </a:schemeClr>
          </a:solidFill>
        </p:spPr>
        <p:txBody>
          <a:bodyPr wrap="square" rtlCol="0">
            <a:spAutoFit/>
          </a:bodyPr>
          <a:lstStyle/>
          <a:p>
            <a:pPr algn="ctr"/>
            <a:r>
              <a:rPr lang="en-US" dirty="0" smtClean="0">
                <a:solidFill>
                  <a:schemeClr val="bg1"/>
                </a:solidFill>
              </a:rPr>
              <a:t>Back</a:t>
            </a:r>
            <a:endParaRPr lang="en-US" dirty="0">
              <a:solidFill>
                <a:schemeClr val="bg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68" y="3662032"/>
            <a:ext cx="3353798" cy="211226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277" y="3662032"/>
            <a:ext cx="4238572" cy="2112264"/>
          </a:xfrm>
          <a:prstGeom prst="rect">
            <a:avLst/>
          </a:prstGeom>
          <a:ln>
            <a:solidFill>
              <a:schemeClr val="tx1"/>
            </a:solidFill>
          </a:ln>
        </p:spPr>
      </p:pic>
    </p:spTree>
    <p:extLst>
      <p:ext uri="{BB962C8B-B14F-4D97-AF65-F5344CB8AC3E}">
        <p14:creationId xmlns:p14="http://schemas.microsoft.com/office/powerpoint/2010/main" val="99945963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00&quot;/&gt;&lt;/object&gt;&lt;object type=&quot;3&quot; unique_id=&quot;10004&quot;&gt;&lt;property id=&quot;20148&quot; value=&quot;5&quot;/&gt;&lt;property id=&quot;20300&quot; value=&quot;Slide 3&quot;/&gt;&lt;property id=&quot;20307&quot; value=&quot;299&quot;/&gt;&lt;/object&gt;&lt;object type=&quot;3&quot; unique_id=&quot;10006&quot;&gt;&lt;property id=&quot;20148&quot; value=&quot;5&quot;/&gt;&lt;property id=&quot;20300&quot; value=&quot;Slide 4&quot;/&gt;&lt;property id=&quot;20307&quot; value=&quot;297&quot;/&gt;&lt;/object&gt;&lt;object type=&quot;3&quot; unique_id=&quot;10007&quot;&gt;&lt;property id=&quot;20148&quot; value=&quot;5&quot;/&gt;&lt;property id=&quot;20300&quot; value=&quot;Slide 5&quot;/&gt;&lt;property id=&quot;20307&quot; value=&quot;296&quot;/&gt;&lt;/object&gt;&lt;object type=&quot;3&quot; unique_id=&quot;10115&quot;&gt;&lt;property id=&quot;20148&quot; value=&quot;5&quot;/&gt;&lt;property id=&quot;20300&quot; value=&quot;Slide 2&quot;/&gt;&lt;property id=&quot;20307&quot; value=&quot;312&quot;/&gt;&lt;/object&gt;&lt;object type=&quot;3&quot; unique_id=&quot;10116&quot;&gt;&lt;property id=&quot;20148&quot; value=&quot;5&quot;/&gt;&lt;property id=&quot;20300&quot; value=&quot;Slide 6&quot;/&gt;&lt;property id=&quot;20307&quot; value=&quot;313&quot;/&gt;&lt;/object&gt;&lt;object type=&quot;3&quot; unique_id=&quot;10117&quot;&gt;&lt;property id=&quot;20148&quot; value=&quot;5&quot;/&gt;&lt;property id=&quot;20300&quot; value=&quot;Slide 7&quot;/&gt;&lt;property id=&quot;20307&quot; value=&quot;314&quot;/&gt;&lt;/object&gt;&lt;object type=&quot;3&quot; unique_id=&quot;10118&quot;&gt;&lt;property id=&quot;20148&quot; value=&quot;5&quot;/&gt;&lt;property id=&quot;20300&quot; value=&quot;Slide 8&quot;/&gt;&lt;property id=&quot;20307&quot; value=&quot;315&quot;/&gt;&lt;/object&gt;&lt;object type=&quot;3&quot; unique_id=&quot;10119&quot;&gt;&lt;property id=&quot;20148&quot; value=&quot;5&quot;/&gt;&lt;property id=&quot;20300&quot; value=&quot;Slide 9&quot;/&gt;&lt;property id=&quot;20307&quot; value=&quot;316&quot;/&gt;&lt;/object&gt;&lt;object type=&quot;3&quot; unique_id=&quot;10120&quot;&gt;&lt;property id=&quot;20148&quot; value=&quot;5&quot;/&gt;&lt;property id=&quot;20300&quot; value=&quot;Slide 10&quot;/&gt;&lt;property id=&quot;20307&quot; value=&quot;317&quot;/&gt;&lt;/object&gt;&lt;object type=&quot;3&quot; unique_id=&quot;10121&quot;&gt;&lt;property id=&quot;20148&quot; value=&quot;5&quot;/&gt;&lt;property id=&quot;20300&quot; value=&quot;Slide 11&quot;/&gt;&lt;property id=&quot;20307&quot; value=&quot;318&quot;/&gt;&lt;/object&gt;&lt;object type=&quot;3&quot; unique_id=&quot;10122&quot;&gt;&lt;property id=&quot;20148&quot; value=&quot;5&quot;/&gt;&lt;property id=&quot;20300&quot; value=&quot;Slide 12&quot;/&gt;&lt;property id=&quot;20307&quot; value=&quot;319&quot;/&gt;&lt;/object&gt;&lt;object type=&quot;3&quot; unique_id=&quot;10123&quot;&gt;&lt;property id=&quot;20148&quot; value=&quot;5&quot;/&gt;&lt;property id=&quot;20300&quot; value=&quot;Slide 13&quot;/&gt;&lt;property id=&quot;20307&quot; value=&quot;320&quot;/&gt;&lt;/object&gt;&lt;object type=&quot;3&quot; unique_id=&quot;10124&quot;&gt;&lt;property id=&quot;20148&quot; value=&quot;5&quot;/&gt;&lt;property id=&quot;20300&quot; value=&quot;Slide 14&quot;/&gt;&lt;property id=&quot;20307&quot; value=&quot;321&quot;/&gt;&lt;/object&gt;&lt;object type=&quot;3&quot; unique_id=&quot;10125&quot;&gt;&lt;property id=&quot;20148&quot; value=&quot;5&quot;/&gt;&lt;property id=&quot;20300&quot; value=&quot;Slide 15&quot;/&gt;&lt;property id=&quot;20307&quot; value=&quot;322&quot;/&gt;&lt;/object&gt;&lt;object type=&quot;3&quot; unique_id=&quot;10126&quot;&gt;&lt;property id=&quot;20148&quot; value=&quot;5&quot;/&gt;&lt;property id=&quot;20300&quot; value=&quot;Slide 16&quot;/&gt;&lt;property id=&quot;20307&quot; value=&quot;323&quot;/&gt;&lt;/object&gt;&lt;object type=&quot;3&quot; unique_id=&quot;10127&quot;&gt;&lt;property id=&quot;20148&quot; value=&quot;5&quot;/&gt;&lt;property id=&quot;20300&quot; value=&quot;Slide 17&quot;/&gt;&lt;property id=&quot;20307&quot; value=&quot;324&quot;/&gt;&lt;/object&gt;&lt;object type=&quot;3&quot; unique_id=&quot;10128&quot;&gt;&lt;property id=&quot;20148&quot; value=&quot;5&quot;/&gt;&lt;property id=&quot;20300&quot; value=&quot;Slide 18&quot;/&gt;&lt;property id=&quot;20307&quot; value=&quot;325&quot;/&gt;&lt;/object&gt;&lt;object type=&quot;3&quot; unique_id=&quot;10129&quot;&gt;&lt;property id=&quot;20148&quot; value=&quot;5&quot;/&gt;&lt;property id=&quot;20300&quot; value=&quot;Slide 19&quot;/&gt;&lt;property id=&quot;20307&quot; value=&quot;326&quot;/&gt;&lt;/object&gt;&lt;object type=&quot;3&quot; unique_id=&quot;10130&quot;&gt;&lt;property id=&quot;20148&quot; value=&quot;5&quot;/&gt;&lt;property id=&quot;20300&quot; value=&quot;Slide 20&quot;/&gt;&lt;property id=&quot;20307&quot; value=&quot;327&quot;/&gt;&lt;/object&gt;&lt;object type=&quot;3&quot; unique_id=&quot;10131&quot;&gt;&lt;property id=&quot;20148&quot; value=&quot;5&quot;/&gt;&lt;property id=&quot;20300&quot; value=&quot;Slide 21&quot;/&gt;&lt;property id=&quot;20307&quot; value=&quot;328&quot;/&gt;&lt;/object&gt;&lt;object type=&quot;3&quot; unique_id=&quot;10132&quot;&gt;&lt;property id=&quot;20148&quot; value=&quot;5&quot;/&gt;&lt;property id=&quot;20300&quot; value=&quot;Slide 22&quot;/&gt;&lt;property id=&quot;20307&quot; value=&quot;329&quot;/&gt;&lt;/object&gt;&lt;object type=&quot;3&quot; unique_id=&quot;10133&quot;&gt;&lt;property id=&quot;20148&quot; value=&quot;5&quot;/&gt;&lt;property id=&quot;20300&quot; value=&quot;Slide 23&quot;/&gt;&lt;property id=&quot;20307&quot; value=&quot;330&quot;/&gt;&lt;/object&gt;&lt;object type=&quot;3&quot; unique_id=&quot;10134&quot;&gt;&lt;property id=&quot;20148&quot; value=&quot;5&quot;/&gt;&lt;property id=&quot;20300&quot; value=&quot;Slide 24&quot;/&gt;&lt;property id=&quot;20307&quot; value=&quot;331&quot;/&gt;&lt;/object&gt;&lt;object type=&quot;3&quot; unique_id=&quot;10135&quot;&gt;&lt;property id=&quot;20148&quot; value=&quot;5&quot;/&gt;&lt;property id=&quot;20300&quot; value=&quot;Slide 25&quot;/&gt;&lt;property id=&quot;20307&quot; value=&quot;332&quot;/&gt;&lt;/object&gt;&lt;object type=&quot;3&quot; unique_id=&quot;10136&quot;&gt;&lt;property id=&quot;20148&quot; value=&quot;5&quot;/&gt;&lt;property id=&quot;20300&quot; value=&quot;Slide 26&quot;/&gt;&lt;property id=&quot;20307&quot; value=&quot;333&quot;/&gt;&lt;/object&gt;&lt;object type=&quot;3&quot; unique_id=&quot;10137&quot;&gt;&lt;property id=&quot;20148&quot; value=&quot;5&quot;/&gt;&lt;property id=&quot;20300&quot; value=&quot;Slide 27&quot;/&gt;&lt;property id=&quot;20307&quot; value=&quot;334&quot;/&gt;&lt;/object&gt;&lt;object type=&quot;3&quot; unique_id=&quot;10138&quot;&gt;&lt;property id=&quot;20148&quot; value=&quot;5&quot;/&gt;&lt;property id=&quot;20300&quot; value=&quot;Slide 28&quot;/&gt;&lt;property id=&quot;20307&quot; value=&quot;335&quot;/&gt;&lt;/object&gt;&lt;object type=&quot;3&quot; unique_id=&quot;10139&quot;&gt;&lt;property id=&quot;20148&quot; value=&quot;5&quot;/&gt;&lt;property id=&quot;20300&quot; value=&quot;Slide 29&quot;/&gt;&lt;property id=&quot;20307&quot; value=&quot;336&quot;/&gt;&lt;/object&gt;&lt;object type=&quot;3&quot; unique_id=&quot;10140&quot;&gt;&lt;property id=&quot;20148&quot; value=&quot;5&quot;/&gt;&lt;property id=&quot;20300&quot; value=&quot;Slide 30&quot;/&gt;&lt;property id=&quot;20307&quot; value=&quot;337&quot;/&gt;&lt;/object&gt;&lt;object type=&quot;3&quot; unique_id=&quot;10141&quot;&gt;&lt;property id=&quot;20148&quot; value=&quot;5&quot;/&gt;&lt;property id=&quot;20300&quot; value=&quot;Slide 31&quot;/&gt;&lt;property id=&quot;20307&quot; value=&quot;338&quot;/&gt;&lt;/object&gt;&lt;object type=&quot;3&quot; unique_id=&quot;10142&quot;&gt;&lt;property id=&quot;20148&quot; value=&quot;5&quot;/&gt;&lt;property id=&quot;20300&quot; value=&quot;Slide 32&quot;/&gt;&lt;property id=&quot;20307&quot; value=&quot;339&quot;/&gt;&lt;/object&gt;&lt;object type=&quot;3&quot; unique_id=&quot;10143&quot;&gt;&lt;property id=&quot;20148&quot; value=&quot;5&quot;/&gt;&lt;property id=&quot;20300&quot; value=&quot;Slide 33&quot;/&gt;&lt;property id=&quot;20307&quot; value=&quot;340&quot;/&gt;&lt;/object&gt;&lt;object type=&quot;3&quot; unique_id=&quot;10144&quot;&gt;&lt;property id=&quot;20148&quot; value=&quot;5&quot;/&gt;&lt;property id=&quot;20300&quot; value=&quot;Slide 34&quot;/&gt;&lt;property id=&quot;20307&quot; value=&quot;341&quot;/&gt;&lt;/object&gt;&lt;object type=&quot;3&quot; unique_id=&quot;10145&quot;&gt;&lt;property id=&quot;20148&quot; value=&quot;5&quot;/&gt;&lt;property id=&quot;20300&quot; value=&quot;Slide 35&quot;/&gt;&lt;property id=&quot;20307&quot; value=&quot;342&quot;/&gt;&lt;/object&gt;&lt;object type=&quot;3&quot; unique_id=&quot;10146&quot;&gt;&lt;property id=&quot;20148&quot; value=&quot;5&quot;/&gt;&lt;property id=&quot;20300&quot; value=&quot;Slide 36&quot;/&gt;&lt;property id=&quot;20307&quot; value=&quot;343&quot;/&gt;&lt;/object&gt;&lt;object type=&quot;3&quot; unique_id=&quot;10147&quot;&gt;&lt;property id=&quot;20148&quot; value=&quot;5&quot;/&gt;&lt;property id=&quot;20300&quot; value=&quot;Slide 37&quot;/&gt;&lt;property id=&quot;20307&quot; value=&quot;344&quot;/&gt;&lt;/object&gt;&lt;object type=&quot;3&quot; unique_id=&quot;10148&quot;&gt;&lt;property id=&quot;20148&quot; value=&quot;5&quot;/&gt;&lt;property id=&quot;20300&quot; value=&quot;Slide 38&quot;/&gt;&lt;property id=&quot;20307&quot; value=&quot;345&quot;/&gt;&lt;/object&gt;&lt;object type=&quot;3&quot; unique_id=&quot;10149&quot;&gt;&lt;property id=&quot;20148&quot; value=&quot;5&quot;/&gt;&lt;property id=&quot;20300&quot; value=&quot;Slide 39&quot;/&gt;&lt;property id=&quot;20307&quot; value=&quot;346&quot;/&gt;&lt;/object&gt;&lt;object type=&quot;3&quot; unique_id=&quot;10150&quot;&gt;&lt;property id=&quot;20148&quot; value=&quot;5&quot;/&gt;&lt;property id=&quot;20300&quot; value=&quot;Slide 40&quot;/&gt;&lt;property id=&quot;20307&quot; value=&quot;347&quot;/&gt;&lt;/object&gt;&lt;/object&gt;&lt;object type=&quot;8&quot; unique_id=&quot;1011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K Blu-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k Teal-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ellow-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genta-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EBCBS_Core_Story</Template>
  <TotalTime>75</TotalTime>
  <Words>3541</Words>
  <Application>Microsoft Office PowerPoint</Application>
  <PresentationFormat>On-screen Show (4:3)</PresentationFormat>
  <Paragraphs>589</Paragraphs>
  <Slides>54</Slides>
  <Notes>28</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DK Blu-option1</vt:lpstr>
      <vt:lpstr>Dk Teal-option1</vt:lpstr>
      <vt:lpstr>Red-option1</vt:lpstr>
      <vt:lpstr>Yellow-option1</vt:lpstr>
      <vt:lpstr>Magenta-option1</vt:lpstr>
      <vt:lpstr>Medicare 101</vt:lpstr>
      <vt:lpstr>Getting Started</vt:lpstr>
      <vt:lpstr>Basic Medicare Information</vt:lpstr>
      <vt:lpstr>Basic Medicare Information</vt:lpstr>
      <vt:lpstr>Basic Medicare Information</vt:lpstr>
      <vt:lpstr>Resources to Help with Medicare Decision</vt:lpstr>
      <vt:lpstr>PowerPoint Presentation</vt:lpstr>
      <vt:lpstr>Enrolling in Medicare </vt:lpstr>
      <vt:lpstr>Medicare Card</vt:lpstr>
      <vt:lpstr>How to Enroll in Medicare</vt:lpstr>
      <vt:lpstr>When to Enroll in Medicare</vt:lpstr>
      <vt:lpstr>Deciding what  plan best fits you: Original Medicare  or Medicare Advantage?  </vt:lpstr>
      <vt:lpstr>Medicare Decisions</vt:lpstr>
      <vt:lpstr>Original Medicare Overview</vt:lpstr>
      <vt:lpstr>Paying for Medicare Part A  (Hospital Insurance)</vt:lpstr>
      <vt:lpstr>What You Pay for Inpatient Hospital Stays</vt:lpstr>
      <vt:lpstr>What You Pay for Skilled Nursing  Facility Care</vt:lpstr>
      <vt:lpstr>Decision: Do I Need to Sign Up for Part A?</vt:lpstr>
      <vt:lpstr>What You Pay for Part B</vt:lpstr>
      <vt:lpstr>Paying for Medicare Part B (Medical Insurance)  </vt:lpstr>
      <vt:lpstr>Decision: Should I Keep/Sign  Up for Part B?</vt:lpstr>
      <vt:lpstr>Decision: Should I Keep/Sign Up for Part B?</vt:lpstr>
      <vt:lpstr>Decision: Should I Keep/Sign Up for Part B?</vt:lpstr>
      <vt:lpstr>Decision: Should I Join a  Medicare Advantage Plan?</vt:lpstr>
      <vt:lpstr>Medicare Advantage plan Part C</vt:lpstr>
      <vt:lpstr>Part C – Medicare Advantage</vt:lpstr>
      <vt:lpstr>How Part C Works</vt:lpstr>
      <vt:lpstr>When Can I Enroll in an MA Plan?</vt:lpstr>
      <vt:lpstr>Election Periods</vt:lpstr>
      <vt:lpstr>Election Periods</vt:lpstr>
      <vt:lpstr>How to Enroll Medicare Advantage Plan</vt:lpstr>
      <vt:lpstr>Medicare Basics: Part D</vt:lpstr>
      <vt:lpstr>How Medicare Part D Works </vt:lpstr>
      <vt:lpstr>Who Can Join Part D?</vt:lpstr>
      <vt:lpstr>When Can I Enroll in a Part D Plan?</vt:lpstr>
      <vt:lpstr>Decision: Should I Enroll in a Part D Plan?</vt:lpstr>
      <vt:lpstr>Joining a Part D Plan</vt:lpstr>
      <vt:lpstr>What Is a Medigap Policy?</vt:lpstr>
      <vt:lpstr>Medigap Plan Types</vt:lpstr>
      <vt:lpstr>Decision: Do I Need a Medigap Policy?</vt:lpstr>
      <vt:lpstr>When Is the Best Time  to Buy a Medigap Policy?</vt:lpstr>
      <vt:lpstr>How Do I Find the Right  Medigap Policy for Me?</vt:lpstr>
      <vt:lpstr>Medicare and the Health Insurance Marketplace</vt:lpstr>
      <vt:lpstr>Help for People with Limited Income and Resources</vt:lpstr>
      <vt:lpstr>What Are Medicare Savings Programs?</vt:lpstr>
      <vt:lpstr>Who Can Qualify for  Medicare Savings Program?</vt:lpstr>
      <vt:lpstr>What Is Extra Help? </vt:lpstr>
      <vt:lpstr>What Resources Are Available to Help? </vt:lpstr>
      <vt:lpstr>Medicare.gov</vt:lpstr>
      <vt:lpstr>Medicaid.gov</vt:lpstr>
      <vt:lpstr>SocialSecurity.gov</vt:lpstr>
      <vt:lpstr>HealthCare.gov</vt:lpstr>
      <vt:lpstr>Key Points to Remember</vt:lpstr>
      <vt:lpstr>Thank you!</vt:lpstr>
    </vt:vector>
  </TitlesOfParts>
  <Company>WellPoint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101</dc:title>
  <dc:creator>Martin Kircher</dc:creator>
  <cp:lastModifiedBy>Marama Pramanik</cp:lastModifiedBy>
  <cp:revision>11</cp:revision>
  <dcterms:created xsi:type="dcterms:W3CDTF">2018-11-10T00:35:18Z</dcterms:created>
  <dcterms:modified xsi:type="dcterms:W3CDTF">2019-06-12T17:09:16Z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
    <vt:lpwstr>Document</vt:lpwstr>
  </property>
</Properties>
</file>