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1"/>
    <p:sldMasterId id="2147483782" r:id="rId2"/>
    <p:sldMasterId id="2147483812" r:id="rId3"/>
    <p:sldMasterId id="2147483821" r:id="rId4"/>
    <p:sldMasterId id="2147483830" r:id="rId5"/>
  </p:sldMasterIdLst>
  <p:notesMasterIdLst>
    <p:notesMasterId r:id="rId60"/>
  </p:notesMasterIdLst>
  <p:handoutMasterIdLst>
    <p:handoutMasterId r:id="rId61"/>
  </p:handoutMasterIdLst>
  <p:sldIdLst>
    <p:sldId id="348" r:id="rId6"/>
    <p:sldId id="349" r:id="rId7"/>
    <p:sldId id="350" r:id="rId8"/>
    <p:sldId id="351" r:id="rId9"/>
    <p:sldId id="352" r:id="rId10"/>
    <p:sldId id="353" r:id="rId11"/>
    <p:sldId id="354" r:id="rId12"/>
    <p:sldId id="355" r:id="rId13"/>
    <p:sldId id="402" r:id="rId14"/>
    <p:sldId id="357" r:id="rId15"/>
    <p:sldId id="358" r:id="rId16"/>
    <p:sldId id="359" r:id="rId17"/>
    <p:sldId id="360" r:id="rId18"/>
    <p:sldId id="361" r:id="rId19"/>
    <p:sldId id="362" r:id="rId20"/>
    <p:sldId id="363" r:id="rId21"/>
    <p:sldId id="364" r:id="rId22"/>
    <p:sldId id="365" r:id="rId23"/>
    <p:sldId id="403"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385" r:id="rId43"/>
    <p:sldId id="404" r:id="rId44"/>
    <p:sldId id="387" r:id="rId45"/>
    <p:sldId id="388" r:id="rId46"/>
    <p:sldId id="389" r:id="rId47"/>
    <p:sldId id="390" r:id="rId48"/>
    <p:sldId id="391" r:id="rId49"/>
    <p:sldId id="392" r:id="rId50"/>
    <p:sldId id="393" r:id="rId51"/>
    <p:sldId id="394" r:id="rId52"/>
    <p:sldId id="395" r:id="rId53"/>
    <p:sldId id="396" r:id="rId54"/>
    <p:sldId id="397" r:id="rId55"/>
    <p:sldId id="398" r:id="rId56"/>
    <p:sldId id="399" r:id="rId57"/>
    <p:sldId id="400" r:id="rId58"/>
    <p:sldId id="401" r:id="rId59"/>
  </p:sldIdLst>
  <p:sldSz cx="9144000" cy="6858000" type="screen4x3"/>
  <p:notesSz cx="6858000" cy="9144000"/>
  <p:custDataLst>
    <p:tags r:id="rId62"/>
  </p:custDataLst>
  <p:defaultTextStyle>
    <a:defPPr>
      <a:defRPr lang="en-US"/>
    </a:defPPr>
    <a:lvl1pPr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5pPr>
    <a:lvl6pPr marL="2286000" algn="l" defTabSz="457200" rtl="0" eaLnBrk="1" latinLnBrk="0" hangingPunct="1">
      <a:defRPr kern="1200">
        <a:solidFill>
          <a:srgbClr val="005C9E"/>
        </a:solidFill>
        <a:latin typeface="Arial" charset="0"/>
        <a:ea typeface="ヒラギノ角ゴ Pro W3" charset="-128"/>
        <a:cs typeface="ヒラギノ角ゴ Pro W3" charset="-128"/>
      </a:defRPr>
    </a:lvl6pPr>
    <a:lvl7pPr marL="2743200" algn="l" defTabSz="457200" rtl="0" eaLnBrk="1" latinLnBrk="0" hangingPunct="1">
      <a:defRPr kern="1200">
        <a:solidFill>
          <a:srgbClr val="005C9E"/>
        </a:solidFill>
        <a:latin typeface="Arial" charset="0"/>
        <a:ea typeface="ヒラギノ角ゴ Pro W3" charset="-128"/>
        <a:cs typeface="ヒラギノ角ゴ Pro W3" charset="-128"/>
      </a:defRPr>
    </a:lvl7pPr>
    <a:lvl8pPr marL="3200400" algn="l" defTabSz="457200" rtl="0" eaLnBrk="1" latinLnBrk="0" hangingPunct="1">
      <a:defRPr kern="1200">
        <a:solidFill>
          <a:srgbClr val="005C9E"/>
        </a:solidFill>
        <a:latin typeface="Arial" charset="0"/>
        <a:ea typeface="ヒラギノ角ゴ Pro W3" charset="-128"/>
        <a:cs typeface="ヒラギノ角ゴ Pro W3" charset="-128"/>
      </a:defRPr>
    </a:lvl8pPr>
    <a:lvl9pPr marL="3657600" algn="l" defTabSz="457200" rtl="0" eaLnBrk="1" latinLnBrk="0" hangingPunct="1">
      <a:defRPr kern="1200">
        <a:solidFill>
          <a:srgbClr val="005C9E"/>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864">
          <p15:clr>
            <a:srgbClr val="A4A3A4"/>
          </p15:clr>
        </p15:guide>
        <p15:guide id="2" orient="horz" pos="3888">
          <p15:clr>
            <a:srgbClr val="A4A3A4"/>
          </p15:clr>
        </p15:guide>
        <p15:guide id="3" orient="horz" pos="4176">
          <p15:clr>
            <a:srgbClr val="A4A3A4"/>
          </p15:clr>
        </p15:guide>
        <p15:guide id="4" pos="5472">
          <p15:clr>
            <a:srgbClr val="A4A3A4"/>
          </p15:clr>
        </p15:guide>
        <p15:guide id="5" pos="432">
          <p15:clr>
            <a:srgbClr val="A4A3A4"/>
          </p15:clr>
        </p15:guide>
        <p15:guide id="6" pos="129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R" initials="JR" lastIdx="3" clrIdx="0">
    <p:extLst>
      <p:ext uri="{19B8F6BF-5375-455C-9EA6-DF929625EA0E}">
        <p15:presenceInfo xmlns:p15="http://schemas.microsoft.com/office/powerpoint/2012/main" userId="J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573"/>
    <a:srgbClr val="FDDA24"/>
    <a:srgbClr val="FDBE55"/>
    <a:srgbClr val="E7CE00"/>
    <a:srgbClr val="0078AD"/>
    <a:srgbClr val="559ED1"/>
    <a:srgbClr val="E4695A"/>
    <a:srgbClr val="C31088"/>
    <a:srgbClr val="B0BA1D"/>
    <a:srgbClr val="E17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88653" autoAdjust="0"/>
  </p:normalViewPr>
  <p:slideViewPr>
    <p:cSldViewPr snapToGrid="0">
      <p:cViewPr varScale="1">
        <p:scale>
          <a:sx n="69" d="100"/>
          <a:sy n="69" d="100"/>
        </p:scale>
        <p:origin x="1878" y="48"/>
      </p:cViewPr>
      <p:guideLst>
        <p:guide orient="horz" pos="864"/>
        <p:guide orient="horz" pos="3888"/>
        <p:guide orient="horz" pos="4176"/>
        <p:guide pos="5472"/>
        <p:guide pos="432"/>
        <p:guide pos="1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7" d="100"/>
        <a:sy n="47" d="100"/>
      </p:scale>
      <p:origin x="0" y="0"/>
    </p:cViewPr>
  </p:sorterViewPr>
  <p:notesViewPr>
    <p:cSldViewPr snapToGrid="0">
      <p:cViewPr varScale="1">
        <p:scale>
          <a:sx n="74" d="100"/>
          <a:sy n="74" d="100"/>
        </p:scale>
        <p:origin x="-206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63B8E8-F5CF-0F48-A1E8-08C530D7A18E}" type="datetimeFigureOut">
              <a:rPr lang="en-US" smtClean="0"/>
              <a:pPr/>
              <a:t>3/18/2019</a:t>
            </a:fld>
            <a:endParaRPr lang="es-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34079-A58F-384D-BC77-CFEE6321C1F5}" type="slidenum">
              <a:rPr lang="en-US" smtClean="0"/>
              <a:pPr/>
              <a:t>‹#›</a:t>
            </a:fld>
            <a:endParaRPr lang="es-US"/>
          </a:p>
        </p:txBody>
      </p:sp>
    </p:spTree>
    <p:extLst>
      <p:ext uri="{BB962C8B-B14F-4D97-AF65-F5344CB8AC3E}">
        <p14:creationId xmlns:p14="http://schemas.microsoft.com/office/powerpoint/2010/main" val="1388652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chemeClr val="tx1"/>
                </a:solidFill>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solidFill>
                  <a:schemeClr val="tx1"/>
                </a:solidFill>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900">
                <a:solidFill>
                  <a:schemeClr val="tx1"/>
                </a:solidFill>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AEA4F845-AC77-0F4F-B613-43871740629E}" type="slidenum">
              <a:rPr lang="en-US"/>
              <a:pPr/>
              <a:t>‹#›</a:t>
            </a:fld>
            <a:endParaRPr lang="es-US"/>
          </a:p>
        </p:txBody>
      </p:sp>
    </p:spTree>
    <p:extLst>
      <p:ext uri="{BB962C8B-B14F-4D97-AF65-F5344CB8AC3E}">
        <p14:creationId xmlns:p14="http://schemas.microsoft.com/office/powerpoint/2010/main" val="248941891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228600" indent="-114300" algn="l" rtl="0" fontAlgn="base">
      <a:spcBef>
        <a:spcPct val="30000"/>
      </a:spcBef>
      <a:spcAft>
        <a:spcPct val="0"/>
      </a:spcAft>
      <a:buChar char="•"/>
      <a:defRPr sz="1200" kern="1200">
        <a:solidFill>
          <a:schemeClr val="tx1"/>
        </a:solidFill>
        <a:latin typeface="Arial" charset="0"/>
        <a:ea typeface="ヒラギノ角ゴ Pro W3" charset="-128"/>
        <a:cs typeface="ヒラギノ角ゴ Pro W3" charset="-128"/>
      </a:defRPr>
    </a:lvl2pPr>
    <a:lvl3pPr marL="457200" indent="-114300" algn="l" rtl="0" fontAlgn="base">
      <a:spcBef>
        <a:spcPct val="30000"/>
      </a:spcBef>
      <a:spcAft>
        <a:spcPct val="0"/>
      </a:spcAft>
      <a:buFont typeface="Arial" charset="0"/>
      <a:buChar char="–"/>
      <a:defRPr sz="1200" kern="1200">
        <a:solidFill>
          <a:schemeClr val="tx1"/>
        </a:solidFill>
        <a:latin typeface="Arial" charset="0"/>
        <a:ea typeface="ヒラギノ角ゴ Pro W3" charset="-128"/>
        <a:cs typeface="ヒラギノ角ゴ Pro W3" charset="-128"/>
      </a:defRPr>
    </a:lvl3pPr>
    <a:lvl4pPr marL="685800" indent="-114300" algn="l" rtl="0" fontAlgn="base">
      <a:spcBef>
        <a:spcPct val="30000"/>
      </a:spcBef>
      <a:spcAft>
        <a:spcPct val="0"/>
      </a:spcAft>
      <a:buChar char="•"/>
      <a:defRPr sz="1200" kern="1200">
        <a:solidFill>
          <a:schemeClr val="tx1"/>
        </a:solidFill>
        <a:latin typeface="Arial" charset="0"/>
        <a:ea typeface="ヒラギノ角ゴ Pro W3" charset="-128"/>
        <a:cs typeface="ヒラギノ角ゴ Pro W3" charset="-128"/>
      </a:defRPr>
    </a:lvl4pPr>
    <a:lvl5pPr marL="914400" indent="-114300" algn="l" rtl="0" fontAlgn="base">
      <a:spcBef>
        <a:spcPct val="30000"/>
      </a:spcBef>
      <a:spcAft>
        <a:spcPct val="0"/>
      </a:spcAft>
      <a:buFont typeface="Arial" charset="0"/>
      <a:buChar char="–"/>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rs.gov/pub/irs-pdf/p969.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p>
            <a:fld id="{52658C3F-194B-419F-AABC-E6BF29207E45}" type="slidenum">
              <a:rPr lang="en-US" smtClean="0">
                <a:ea typeface="ＭＳ Ｐゴシック"/>
                <a:cs typeface="ＭＳ Ｐゴシック"/>
              </a:rPr>
              <a:pPr/>
              <a:t>2</a:t>
            </a:fld>
            <a:endParaRPr lang="en-US">
              <a:ea typeface="ＭＳ Ｐゴシック"/>
              <a:cs typeface="ＭＳ Ｐゴシック"/>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endParaRPr lang="en-US">
              <a:latin typeface="Arial" charset="0"/>
              <a:ea typeface="ＭＳ Ｐゴシック"/>
              <a:cs typeface="ＭＳ Ｐゴシック"/>
            </a:endParaRPr>
          </a:p>
        </p:txBody>
      </p:sp>
    </p:spTree>
    <p:extLst>
      <p:ext uri="{BB962C8B-B14F-4D97-AF65-F5344CB8AC3E}">
        <p14:creationId xmlns:p14="http://schemas.microsoft.com/office/powerpoint/2010/main" val="214910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504" y="4415794"/>
            <a:ext cx="5714999" cy="4511705"/>
          </a:xfrm>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171355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2938" y="4415790"/>
            <a:ext cx="5643562" cy="4733048"/>
          </a:xfrm>
        </p:spPr>
        <p:txBody>
          <a:bodyPr>
            <a:normAutofit/>
          </a:bodyPr>
          <a:lstStyle/>
          <a:p>
            <a:pPr>
              <a:spcBef>
                <a:spcPts val="579"/>
              </a:spcBef>
              <a:defRPr/>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46318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977" lvl="1" indent="-113133">
              <a:spcBef>
                <a:spcPts val="579"/>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289593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0064" y="4279298"/>
            <a:ext cx="5929313" cy="4795762"/>
          </a:xfrm>
        </p:spPr>
        <p:txBody>
          <a:bodyPr>
            <a:noAutofit/>
          </a:bodyPr>
          <a:lstStyle/>
          <a:p>
            <a:pPr>
              <a:spcBef>
                <a:spcPts val="579"/>
              </a:spcBef>
              <a:defRPr/>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294212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254" y="4426861"/>
            <a:ext cx="5500687" cy="4415787"/>
          </a:xfrm>
        </p:spPr>
        <p:txBody>
          <a:bodyPr>
            <a:normAutofit/>
          </a:bodyPr>
          <a:lstStyle/>
          <a:p>
            <a:pPr>
              <a:spcBef>
                <a:spcPts val="578"/>
              </a:spcBef>
            </a:pPr>
            <a:endParaRPr lang="en-US" dirty="0"/>
          </a:p>
        </p:txBody>
      </p:sp>
      <p:sp>
        <p:nvSpPr>
          <p:cNvPr id="5" name="Slide Number Placeholder 4"/>
          <p:cNvSpPr>
            <a:spLocks noGrp="1"/>
          </p:cNvSpPr>
          <p:nvPr>
            <p:ph type="sldNum" sz="quarter" idx="11"/>
          </p:nvPr>
        </p:nvSpPr>
        <p:spPr/>
        <p:txBody>
          <a:bodyPr/>
          <a:lstStyle/>
          <a:p>
            <a:fld id="{1EE756C9-CD94-4B89-9ABD-F9ADC3002E16}" type="slidenum">
              <a:rPr lang="en-US" smtClean="0"/>
              <a:t>39</a:t>
            </a:fld>
            <a:endParaRPr lang="en-US" dirty="0"/>
          </a:p>
        </p:txBody>
      </p:sp>
      <p:sp>
        <p:nvSpPr>
          <p:cNvPr id="6" name="Footer Placeholder 4"/>
          <p:cNvSpPr>
            <a:spLocks noGrp="1"/>
          </p:cNvSpPr>
          <p:nvPr>
            <p:ph type="ftr" sz="quarter" idx="4"/>
          </p:nvPr>
        </p:nvSpPr>
        <p:spPr>
          <a:xfrm>
            <a:off x="0" y="8829967"/>
            <a:ext cx="2971800" cy="464820"/>
          </a:xfrm>
        </p:spPr>
        <p:txBody>
          <a:bodyPr/>
          <a:lstStyle/>
          <a:p>
            <a:r>
              <a:rPr lang="en-US" dirty="0"/>
              <a:t>Medicare - Getting Started</a:t>
            </a:r>
          </a:p>
        </p:txBody>
      </p:sp>
    </p:spTree>
    <p:extLst>
      <p:ext uri="{BB962C8B-B14F-4D97-AF65-F5344CB8AC3E}">
        <p14:creationId xmlns:p14="http://schemas.microsoft.com/office/powerpoint/2010/main" val="290992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650" indent="-160650">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416834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1346943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501" y="4415791"/>
            <a:ext cx="5786438" cy="449326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32719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271010"/>
          </a:xfrm>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Medicare - Getting Started</a:t>
            </a:r>
          </a:p>
        </p:txBody>
      </p:sp>
      <p:sp>
        <p:nvSpPr>
          <p:cNvPr id="5" name="Slide Number Placeholder 4"/>
          <p:cNvSpPr>
            <a:spLocks noGrp="1"/>
          </p:cNvSpPr>
          <p:nvPr>
            <p:ph type="sldNum" sz="quarter" idx="11"/>
          </p:nvPr>
        </p:nvSpPr>
        <p:spPr/>
        <p:txBody>
          <a:bodyPr/>
          <a:lstStyle/>
          <a:p>
            <a:fld id="{666AA210-F09A-4D2C-988F-5E80B2706499}" type="slidenum">
              <a:rPr lang="en-US" smtClean="0"/>
              <a:pPr/>
              <a:t>43</a:t>
            </a:fld>
            <a:endParaRPr lang="en-US" dirty="0"/>
          </a:p>
        </p:txBody>
      </p:sp>
    </p:spTree>
    <p:extLst>
      <p:ext uri="{BB962C8B-B14F-4D97-AF65-F5344CB8AC3E}">
        <p14:creationId xmlns:p14="http://schemas.microsoft.com/office/powerpoint/2010/main" val="208819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347536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14710775-D65C-4B6D-B9B1-EFCEB6B06D5C}" type="slidenum">
              <a:rPr lang="en-US" smtClean="0"/>
              <a:pPr>
                <a:defRPr/>
              </a:pPr>
              <a:t>6</a:t>
            </a:fld>
            <a:endParaRPr lang="en-US"/>
          </a:p>
        </p:txBody>
      </p:sp>
    </p:spTree>
    <p:extLst>
      <p:ext uri="{BB962C8B-B14F-4D97-AF65-F5344CB8AC3E}">
        <p14:creationId xmlns:p14="http://schemas.microsoft.com/office/powerpoint/2010/main" val="140484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502" y="4415790"/>
            <a:ext cx="5786437" cy="4575810"/>
          </a:xfrm>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1219375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399"/>
          </a:xfrm>
        </p:spPr>
        <p:txBody>
          <a:bodyPr>
            <a:normAutofit/>
          </a:bodyPr>
          <a:lstStyle/>
          <a:p>
            <a:pPr marL="0" lvl="1" indent="0" defTabSz="931545">
              <a:spcBef>
                <a:spcPts val="579"/>
              </a:spcBef>
              <a:buNone/>
            </a:pPr>
            <a:endParaRPr lang="en-US" dirty="0"/>
          </a:p>
        </p:txBody>
      </p:sp>
      <p:sp>
        <p:nvSpPr>
          <p:cNvPr id="4" name="Footer Placeholder 3"/>
          <p:cNvSpPr>
            <a:spLocks noGrp="1"/>
          </p:cNvSpPr>
          <p:nvPr>
            <p:ph type="ftr" sz="quarter" idx="10"/>
          </p:nvPr>
        </p:nvSpPr>
        <p:spPr/>
        <p:txBody>
          <a:bodyPr/>
          <a:lstStyle/>
          <a:p>
            <a:r>
              <a:rPr lang="en-US" dirty="0"/>
              <a:t>Medicare - Getting Started</a:t>
            </a:r>
          </a:p>
        </p:txBody>
      </p:sp>
      <p:sp>
        <p:nvSpPr>
          <p:cNvPr id="5" name="Slide Number Placeholder 4"/>
          <p:cNvSpPr>
            <a:spLocks noGrp="1"/>
          </p:cNvSpPr>
          <p:nvPr>
            <p:ph type="sldNum" sz="quarter" idx="11"/>
          </p:nvPr>
        </p:nvSpPr>
        <p:spPr/>
        <p:txBody>
          <a:bodyPr/>
          <a:lstStyle/>
          <a:p>
            <a:fld id="{38106D4A-DE46-4CB9-A3A2-8794926404ED}" type="slidenum">
              <a:rPr lang="en-US" smtClean="0"/>
              <a:pPr/>
              <a:t>46</a:t>
            </a:fld>
            <a:endParaRPr lang="en-US" dirty="0"/>
          </a:p>
        </p:txBody>
      </p:sp>
    </p:spTree>
    <p:extLst>
      <p:ext uri="{BB962C8B-B14F-4D97-AF65-F5344CB8AC3E}">
        <p14:creationId xmlns:p14="http://schemas.microsoft.com/office/powerpoint/2010/main" val="4241544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xfrm>
            <a:off x="500062" y="4279296"/>
            <a:ext cx="6000750" cy="4869543"/>
          </a:xfrm>
          <a:noFill/>
        </p:spPr>
        <p:txBody>
          <a:bodyPr wrap="square" numCol="1" anchor="t" anchorCtr="0" compatLnSpc="1">
            <a:prstTxWarp prst="textNoShape">
              <a:avLst/>
            </a:prstTxWarp>
            <a:normAutofit/>
          </a:bodyPr>
          <a:lstStyle/>
          <a:p>
            <a:pPr>
              <a:spcBef>
                <a:spcPts val="579"/>
              </a:spcBef>
            </a:pPr>
            <a:endParaRPr lang="en-US" dirty="0">
              <a:cs typeface="Arial" charset="0"/>
            </a:endParaRPr>
          </a:p>
        </p:txBody>
      </p:sp>
      <p:sp>
        <p:nvSpPr>
          <p:cNvPr id="5" name="Slide Number Placeholder 4"/>
          <p:cNvSpPr>
            <a:spLocks noGrp="1"/>
          </p:cNvSpPr>
          <p:nvPr>
            <p:ph type="sldNum" sz="quarter" idx="10"/>
          </p:nvPr>
        </p:nvSpPr>
        <p:spPr/>
        <p:txBody>
          <a:bodyPr/>
          <a:lstStyle/>
          <a:p>
            <a:fld id="{8D3B99F0-B413-4F8E-9262-407D19939992}" type="slidenum">
              <a:rPr lang="en-US" smtClean="0"/>
              <a:pPr/>
              <a:t>47</a:t>
            </a:fld>
            <a:endParaRPr lang="en-US" dirty="0"/>
          </a:p>
        </p:txBody>
      </p:sp>
      <p:sp>
        <p:nvSpPr>
          <p:cNvPr id="2" name="Footer Placeholder 1"/>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3388772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239" indent="-165239">
              <a:spcBef>
                <a:spcPts val="579"/>
              </a:spcBef>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4032216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5" y="4205518"/>
            <a:ext cx="6072188" cy="5017105"/>
          </a:xfrm>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E048ECAF-920A-406A-987D-FE8BFD03266A}"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2474825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E048ECAF-920A-406A-987D-FE8BFD03266A}"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1027564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5" y="4253425"/>
            <a:ext cx="6072188" cy="4381000"/>
          </a:xfrm>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E048ECAF-920A-406A-987D-FE8BFD03266A}"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1230466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E048ECAF-920A-406A-987D-FE8BFD03266A}"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1600291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3133" indent="-113133">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290532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05" charset="-52"/>
                <a:ea typeface="ＭＳ Ｐゴシック" pitchFamily="-105" charset="-128"/>
                <a:cs typeface="ＭＳ Ｐゴシック" pitchFamily="-105" charset="-128"/>
              </a:rPr>
              <a:t>In most cases you get Part A automatically, but if not, you should consider signing up for Part A if you’re eligible to get it premium-free. You usually don’t pay a monthly premium for Part A coverage if you or your spouse paid Medicare taxes while working. </a:t>
            </a:r>
          </a:p>
          <a:p>
            <a:r>
              <a:rPr lang="en-US" sz="1200" kern="1200" dirty="0">
                <a:solidFill>
                  <a:schemeClr val="tx1"/>
                </a:solidFill>
                <a:effectLst/>
                <a:latin typeface="Arial" pitchFamily="-105" charset="-52"/>
                <a:ea typeface="ＭＳ Ｐゴシック" pitchFamily="-105" charset="-128"/>
                <a:cs typeface="ＭＳ Ｐゴシック" pitchFamily="-105" charset="-128"/>
              </a:rPr>
              <a:t>If you aren’t eligible for premium-free Part A, you may be able to buy Part A if: </a:t>
            </a:r>
          </a:p>
          <a:p>
            <a:pPr lvl="0"/>
            <a:r>
              <a:rPr lang="en-US" sz="1200" kern="1200" dirty="0">
                <a:solidFill>
                  <a:schemeClr val="tx1"/>
                </a:solidFill>
                <a:effectLst/>
                <a:latin typeface="Arial" pitchFamily="-105" charset="-52"/>
                <a:ea typeface="ＭＳ Ｐゴシック" pitchFamily="-105" charset="-128"/>
                <a:cs typeface="ＭＳ Ｐゴシック" pitchFamily="-105" charset="-128"/>
              </a:rPr>
              <a:t>You’re 65 or older, and you have (or are enrolling in) Part B and meet the citizenship and residency requirements. </a:t>
            </a:r>
          </a:p>
          <a:p>
            <a:pPr lvl="0"/>
            <a:r>
              <a:rPr lang="en-US" sz="1200" kern="1200" dirty="0">
                <a:solidFill>
                  <a:schemeClr val="tx1"/>
                </a:solidFill>
                <a:effectLst/>
                <a:latin typeface="Arial" pitchFamily="-105" charset="-52"/>
                <a:ea typeface="ＭＳ Ｐゴシック" pitchFamily="-105" charset="-128"/>
                <a:cs typeface="ＭＳ Ｐゴシック" pitchFamily="-105" charset="-128"/>
              </a:rPr>
              <a:t>You’re under 65, disabled, and your premium-free Part A coverage ended because you returned to work. </a:t>
            </a:r>
          </a:p>
          <a:p>
            <a:r>
              <a:rPr lang="en-US" sz="1200" kern="1200" dirty="0">
                <a:solidFill>
                  <a:schemeClr val="tx1"/>
                </a:solidFill>
                <a:effectLst/>
                <a:latin typeface="Arial" pitchFamily="-105" charset="-52"/>
                <a:ea typeface="ＭＳ Ｐゴシック" pitchFamily="-105" charset="-128"/>
                <a:cs typeface="ＭＳ Ｐゴシック" pitchFamily="-105" charset="-128"/>
              </a:rPr>
              <a:t>If you aren’t eligible for premium-free Part A, and you don’t buy it when you’re first eligible, your monthly premium may go up 10%. You’ll have to pay the higher premium for twice the number of years you could have had Part A, but didn’t sign up. The 10% premium surcharge will apply only after 12 months have elapsed from the last day of the IEP to the last date of the enrollment period you used to enroll. In other words, if it is less than 12 months, the penalty won’t apply. This penalty won’t apply to you if you're eligible for a Special Enrollment Period. You’re eligible for a Special Enrollment Period if you or your spouse (or family member if you’re disabled) is working, and covered by a group health plan through the employer or union based on that work, or during the 8-month period that begins the month after the employment ends or the group health plan coverage ends, whichever happens first.</a:t>
            </a:r>
          </a:p>
          <a:p>
            <a:r>
              <a:rPr lang="en-US" sz="1200" kern="1200" dirty="0">
                <a:solidFill>
                  <a:schemeClr val="tx1"/>
                </a:solidFill>
                <a:effectLst/>
                <a:latin typeface="Arial" pitchFamily="-105" charset="-52"/>
                <a:ea typeface="ＭＳ Ｐゴシック" pitchFamily="-105" charset="-128"/>
                <a:cs typeface="ＭＳ Ｐゴシック" pitchFamily="-105" charset="-128"/>
              </a:rPr>
              <a:t>You may want to delay enrolling in Part A if you continue to work and want to continue to contribute to your Health Savings Account (HSA). Once you enroll in Medicare you can no longer contribute to your HSA. See IRS Publication 969 for more information.</a:t>
            </a:r>
            <a:r>
              <a:rPr lang="en-US" sz="1200" u="sng" kern="1200" dirty="0">
                <a:solidFill>
                  <a:schemeClr val="tx1"/>
                </a:solidFill>
                <a:effectLst/>
                <a:latin typeface="Arial" pitchFamily="-105" charset="-52"/>
                <a:ea typeface="ＭＳ Ｐゴシック" pitchFamily="-105" charset="-128"/>
                <a:cs typeface="ＭＳ Ｐゴシック" pitchFamily="-105" charset="-128"/>
                <a:hlinkClick r:id="rId3"/>
              </a:rPr>
              <a:t> irs.gov/pub/</a:t>
            </a:r>
            <a:r>
              <a:rPr lang="en-US" sz="1200" u="sng" kern="1200" dirty="0" err="1">
                <a:solidFill>
                  <a:schemeClr val="tx1"/>
                </a:solidFill>
                <a:effectLst/>
                <a:latin typeface="Arial" pitchFamily="-105" charset="-52"/>
                <a:ea typeface="ＭＳ Ｐゴシック" pitchFamily="-105" charset="-128"/>
                <a:cs typeface="ＭＳ Ｐゴシック" pitchFamily="-105" charset="-128"/>
                <a:hlinkClick r:id="rId3"/>
              </a:rPr>
              <a:t>irs</a:t>
            </a:r>
            <a:r>
              <a:rPr lang="en-US" sz="1200" u="sng" kern="1200" dirty="0">
                <a:solidFill>
                  <a:schemeClr val="tx1"/>
                </a:solidFill>
                <a:effectLst/>
                <a:latin typeface="Arial" pitchFamily="-105" charset="-52"/>
                <a:ea typeface="ＭＳ Ｐゴシック" pitchFamily="-105" charset="-128"/>
                <a:cs typeface="ＭＳ Ｐゴシック" pitchFamily="-105" charset="-128"/>
                <a:hlinkClick r:id="rId3"/>
              </a:rPr>
              <a:t>-pdf/p969.pdf</a:t>
            </a:r>
            <a:endParaRPr lang="en-US" sz="1200" kern="1200" dirty="0">
              <a:solidFill>
                <a:schemeClr val="tx1"/>
              </a:solidFill>
              <a:effectLst/>
              <a:latin typeface="Arial" pitchFamily="-105" charset="-52"/>
              <a:ea typeface="ＭＳ Ｐゴシック" pitchFamily="-105" charset="-128"/>
              <a:cs typeface="ＭＳ Ｐゴシック" pitchFamily="-105" charset="-128"/>
            </a:endParaRPr>
          </a:p>
          <a:p>
            <a:endParaRPr lang="en-US" dirty="0"/>
          </a:p>
        </p:txBody>
      </p:sp>
      <p:sp>
        <p:nvSpPr>
          <p:cNvPr id="4" name="Slide Number Placeholder 3"/>
          <p:cNvSpPr>
            <a:spLocks noGrp="1"/>
          </p:cNvSpPr>
          <p:nvPr>
            <p:ph type="sldNum" sz="quarter" idx="10"/>
          </p:nvPr>
        </p:nvSpPr>
        <p:spPr/>
        <p:txBody>
          <a:bodyPr/>
          <a:lstStyle/>
          <a:p>
            <a:pPr>
              <a:defRPr/>
            </a:pPr>
            <a:fld id="{14710775-D65C-4B6D-B9B1-EFCEB6B06D5C}" type="slidenum">
              <a:rPr lang="en-US" smtClean="0"/>
              <a:pPr>
                <a:defRPr/>
              </a:pPr>
              <a:t>18</a:t>
            </a:fld>
            <a:endParaRPr lang="en-US"/>
          </a:p>
        </p:txBody>
      </p:sp>
    </p:spTree>
    <p:extLst>
      <p:ext uri="{BB962C8B-B14F-4D97-AF65-F5344CB8AC3E}">
        <p14:creationId xmlns:p14="http://schemas.microsoft.com/office/powerpoint/2010/main" val="55573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415790"/>
            <a:ext cx="5486400" cy="4585486"/>
          </a:xfrm>
        </p:spPr>
        <p:txBody>
          <a:bodyPr>
            <a:normAutofit/>
          </a:bodyPr>
          <a:lstStyle/>
          <a:p>
            <a:pPr>
              <a:spcBef>
                <a:spcPts val="579"/>
              </a:spcBef>
              <a:defRPr/>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309966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32122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8174" y="4267200"/>
            <a:ext cx="6261652" cy="4800601"/>
          </a:xfrm>
        </p:spPr>
        <p:txBody>
          <a:bodyPr>
            <a:noAutofit/>
          </a:bodyPr>
          <a:lstStyle/>
          <a:p>
            <a:pPr marL="165239" marR="0" lvl="1" indent="-165239" algn="l" defTabSz="914400" rtl="0" eaLnBrk="1" fontAlgn="auto" latinLnBrk="0" hangingPunct="1">
              <a:lnSpc>
                <a:spcPct val="100000"/>
              </a:lnSpc>
              <a:spcBef>
                <a:spcPts val="579"/>
              </a:spcBef>
              <a:spcAft>
                <a:spcPts val="0"/>
              </a:spcAft>
              <a:buClrTx/>
              <a:buSzTx/>
              <a:buFont typeface="Wingdings" pitchFamily="2" charset="2"/>
              <a:buChar char="§"/>
              <a:tabLst/>
              <a:defRPr/>
            </a:pPr>
            <a:endParaRPr lang="en-US" sz="1100"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23628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27891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348" y="4415790"/>
            <a:ext cx="5665304" cy="4183380"/>
          </a:xfrm>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105843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9"/>
              </a:spcBef>
            </a:pPr>
            <a:endParaRPr lang="en-US" dirty="0"/>
          </a:p>
        </p:txBody>
      </p:sp>
      <p:sp>
        <p:nvSpPr>
          <p:cNvPr id="4" name="Slide Number Placeholder 3"/>
          <p:cNvSpPr>
            <a:spLocks noGrp="1"/>
          </p:cNvSpPr>
          <p:nvPr>
            <p:ph type="sldNum" sz="quarter" idx="10"/>
          </p:nvPr>
        </p:nvSpPr>
        <p:spPr/>
        <p:txBody>
          <a:bodyPr/>
          <a:lstStyle/>
          <a:p>
            <a:fld id="{BB7BC668-EF9E-4008-A594-DB84396FB3E9}"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a:t>Medicare - Getting Started</a:t>
            </a:r>
          </a:p>
        </p:txBody>
      </p:sp>
    </p:spTree>
    <p:extLst>
      <p:ext uri="{BB962C8B-B14F-4D97-AF65-F5344CB8AC3E}">
        <p14:creationId xmlns:p14="http://schemas.microsoft.com/office/powerpoint/2010/main" val="1207700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Title Slide 1">
    <p:spTree>
      <p:nvGrpSpPr>
        <p:cNvPr id="1" name=""/>
        <p:cNvGrpSpPr/>
        <p:nvPr/>
      </p:nvGrpSpPr>
      <p:grpSpPr>
        <a:xfrm>
          <a:off x="0" y="0"/>
          <a:ext cx="0" cy="0"/>
          <a:chOff x="0" y="0"/>
          <a:chExt cx="0" cy="0"/>
        </a:xfrm>
      </p:grpSpPr>
      <p:pic>
        <p:nvPicPr>
          <p:cNvPr id="9" name="Picture 8" descr="shutterstock_66136264.jpg"/>
          <p:cNvPicPr>
            <a:picLocks noChangeAspect="1"/>
          </p:cNvPicPr>
          <p:nvPr userDrawn="1"/>
        </p:nvPicPr>
        <p:blipFill>
          <a:blip r:embed="rId2" cstate="email"/>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a:t>Text should be in Arial, 40 pt. </a:t>
            </a:r>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Click to edit Master text styles</a:t>
            </a:r>
          </a:p>
        </p:txBody>
      </p:sp>
      <p:pic>
        <p:nvPicPr>
          <p:cNvPr id="8" name="Picture 7"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06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42913" y="6400756"/>
            <a:ext cx="605034" cy="241894"/>
          </a:xfrm>
          <a:prstGeom prst="rect">
            <a:avLst/>
          </a:prstGeom>
        </p:spPr>
        <p:txBody>
          <a:bodyPr lIns="0" tIns="0" rIns="0" bIns="0"/>
          <a:lstStyle>
            <a:lvl1pPr>
              <a:defRPr sz="1400">
                <a:solidFill>
                  <a:schemeClr val="tx1">
                    <a:lumMod val="50000"/>
                    <a:lumOff val="50000"/>
                  </a:schemeClr>
                </a:solidFill>
              </a:defRPr>
            </a:lvl1pPr>
          </a:lstStyle>
          <a:p>
            <a:pPr>
              <a:defRPr/>
            </a:pPr>
            <a:fld id="{D8974BD7-9713-40E7-9A3B-431A1ACF5457}" type="slidenum">
              <a:rPr lang="en-US" smtClean="0"/>
              <a:pPr>
                <a:defRPr/>
              </a:pPr>
              <a:t>‹#›</a:t>
            </a:fld>
            <a:endParaRPr lang="en-US" dirty="0"/>
          </a:p>
        </p:txBody>
      </p:sp>
    </p:spTree>
    <p:extLst>
      <p:ext uri="{BB962C8B-B14F-4D97-AF65-F5344CB8AC3E}">
        <p14:creationId xmlns:p14="http://schemas.microsoft.com/office/powerpoint/2010/main" val="1923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438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53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22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360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98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712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661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56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11" name="Picture 10" descr="166356524.jpg"/>
          <p:cNvPicPr>
            <a:picLocks noChangeAspect="1"/>
          </p:cNvPicPr>
          <p:nvPr userDrawn="1"/>
        </p:nvPicPr>
        <p:blipFill>
          <a:blip r:embed="rId2" cstate="screen"/>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a:t>Text should be in Arial, 40 pt. </a:t>
            </a:r>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Click to edit Master text styles</a:t>
            </a:r>
          </a:p>
        </p:txBody>
      </p:sp>
      <p:pic>
        <p:nvPicPr>
          <p:cNvPr id="7" name="Picture 6"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189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120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686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623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68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611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44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307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492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04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b="1" cap="none"/>
            </a:lvl1pPr>
            <a:lvl2pPr>
              <a:buClr>
                <a:schemeClr val="bg2"/>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102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498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62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638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175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317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055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923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394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93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1584960"/>
            <a:ext cx="4046538" cy="4791717"/>
          </a:xfrm>
        </p:spPr>
        <p:txBody>
          <a:bodyPr/>
          <a:lstStyle>
            <a:lvl1pPr marL="0" indent="0">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8182" y="1584960"/>
            <a:ext cx="4046537" cy="4791717"/>
          </a:xfrm>
        </p:spPr>
        <p:txBody>
          <a:bodyPr/>
          <a:lstStyle>
            <a:lvl1pPr marL="0" indent="0">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40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31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427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99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77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076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697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86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442913" y="6400756"/>
            <a:ext cx="605034" cy="241894"/>
          </a:xfrm>
          <a:prstGeom prst="rect">
            <a:avLst/>
          </a:prstGeom>
        </p:spPr>
        <p:txBody>
          <a:bodyPr lIns="0" tIns="0" rIns="0" bIns="0"/>
          <a:lstStyle>
            <a:lvl1pPr>
              <a:defRPr sz="1400">
                <a:solidFill>
                  <a:schemeClr val="tx1">
                    <a:lumMod val="50000"/>
                    <a:lumOff val="50000"/>
                  </a:schemeClr>
                </a:solidFill>
              </a:defRPr>
            </a:lvl1pPr>
          </a:lstStyle>
          <a:p>
            <a:pPr>
              <a:defRPr/>
            </a:pPr>
            <a:fld id="{D8974BD7-9713-40E7-9A3B-431A1ACF5457}" type="slidenum">
              <a:rPr lang="en-US" smtClean="0"/>
              <a:pPr>
                <a:defRPr/>
              </a:pPr>
              <a:t>‹#›</a:t>
            </a:fld>
            <a:endParaRPr lang="en-US" dirty="0"/>
          </a:p>
        </p:txBody>
      </p:sp>
    </p:spTree>
    <p:extLst>
      <p:ext uri="{BB962C8B-B14F-4D97-AF65-F5344CB8AC3E}">
        <p14:creationId xmlns:p14="http://schemas.microsoft.com/office/powerpoint/2010/main" val="1423334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93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11" name="Picture 10" descr="Senior_Asian-Couple-7065413-sm.jpg"/>
          <p:cNvPicPr>
            <a:picLocks noChangeAspect="1"/>
          </p:cNvPicPr>
          <p:nvPr userDrawn="1"/>
        </p:nvPicPr>
        <p:blipFill>
          <a:blip r:embed="rId2" cstate="screen"/>
          <a:srcRect/>
          <a:stretch>
            <a:fillRect/>
          </a:stretch>
        </p:blipFill>
        <p:spPr>
          <a:xfrm>
            <a:off x="5770880" y="829115"/>
            <a:ext cx="3373120" cy="5753735"/>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a:t>Click to edit Master title style</a:t>
            </a:r>
            <a:endParaRPr lang="en-US" dirty="0"/>
          </a:p>
        </p:txBody>
      </p:sp>
      <p:pic>
        <p:nvPicPr>
          <p:cNvPr id="8" name="Picture 7" descr="Anthem NEW Frame Shape.png"/>
          <p:cNvPicPr>
            <a:picLocks noChangeAspect="1"/>
          </p:cNvPicPr>
          <p:nvPr userDrawn="1"/>
        </p:nvPicPr>
        <p:blipFill>
          <a:blip r:embed="rId3" cstate="email"/>
          <a:srcRect/>
          <a:stretch>
            <a:fillRect/>
          </a:stretch>
        </p:blipFill>
        <p:spPr>
          <a:xfrm>
            <a:off x="5700034" y="780364"/>
            <a:ext cx="3443965" cy="5857804"/>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920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375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011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357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86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250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Rectangle 6"/>
          <p:cNvSpPr/>
          <p:nvPr userDrawn="1"/>
        </p:nvSpPr>
        <p:spPr>
          <a:xfrm>
            <a:off x="-7179" y="0"/>
            <a:ext cx="9151179" cy="609600"/>
          </a:xfrm>
          <a:prstGeom prst="rect">
            <a:avLst/>
          </a:prstGeom>
          <a:solidFill>
            <a:srgbClr val="009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79" y="386079"/>
            <a:ext cx="9151179" cy="999987"/>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29085" y="105466"/>
            <a:ext cx="1935480" cy="1935480"/>
          </a:xfrm>
          <a:prstGeom prst="rect">
            <a:avLst/>
          </a:prstGeom>
        </p:spPr>
      </p:pic>
      <p:sp>
        <p:nvSpPr>
          <p:cNvPr id="11" name="Footer Placeholder 2"/>
          <p:cNvSpPr>
            <a:spLocks noGrp="1"/>
          </p:cNvSpPr>
          <p:nvPr>
            <p:ph type="ftr" sz="quarter" idx="10"/>
          </p:nvPr>
        </p:nvSpPr>
        <p:spPr>
          <a:xfrm>
            <a:off x="1409701" y="6356356"/>
            <a:ext cx="7228115" cy="365125"/>
          </a:xfrm>
          <a:prstGeom prst="rect">
            <a:avLst/>
          </a:prstGeom>
        </p:spPr>
        <p:txBody>
          <a:bodyPr/>
          <a:lstStyle/>
          <a:p>
            <a:endParaRPr lang="en-US" dirty="0"/>
          </a:p>
        </p:txBody>
      </p:sp>
      <p:sp>
        <p:nvSpPr>
          <p:cNvPr id="12" name="Slide Number Placeholder 3"/>
          <p:cNvSpPr>
            <a:spLocks noGrp="1"/>
          </p:cNvSpPr>
          <p:nvPr>
            <p:ph type="sldNum" sz="quarter" idx="11"/>
          </p:nvPr>
        </p:nvSpPr>
        <p:spPr>
          <a:xfrm>
            <a:off x="261257" y="6371324"/>
            <a:ext cx="979715" cy="350157"/>
          </a:xfrm>
          <a:prstGeom prst="rect">
            <a:avLst/>
          </a:prstGeom>
        </p:spPr>
        <p:txBody>
          <a:bodyPr/>
          <a:lstStyle>
            <a:lvl1pPr algn="l">
              <a:defRPr/>
            </a:lvl1pPr>
          </a:lstStyle>
          <a:p>
            <a:fld id="{3E2D54C0-1CB3-E647-8D5C-1DE533F9800C}" type="slidenum">
              <a:rPr lang="en-US" smtClean="0"/>
              <a:pPr/>
              <a:t>‹#›</a:t>
            </a:fld>
            <a:endParaRPr lang="en-US" dirty="0"/>
          </a:p>
        </p:txBody>
      </p:sp>
      <p:sp>
        <p:nvSpPr>
          <p:cNvPr id="13" name="Title 1"/>
          <p:cNvSpPr>
            <a:spLocks noGrp="1"/>
          </p:cNvSpPr>
          <p:nvPr>
            <p:ph type="title" hasCustomPrompt="1"/>
          </p:nvPr>
        </p:nvSpPr>
        <p:spPr>
          <a:xfrm>
            <a:off x="377535" y="234133"/>
            <a:ext cx="5780192" cy="761546"/>
          </a:xfrm>
          <a:prstGeom prst="rect">
            <a:avLst/>
          </a:prstGeom>
        </p:spPr>
        <p:txBody>
          <a:bodyPr>
            <a:normAutofit/>
          </a:bodyPr>
          <a:lstStyle>
            <a:lvl1pPr algn="l">
              <a:defRPr sz="3200" b="1">
                <a:solidFill>
                  <a:schemeClr val="bg1"/>
                </a:solidFill>
                <a:latin typeface="Arial" charset="0"/>
                <a:ea typeface="Arial" charset="0"/>
                <a:cs typeface="Arial" charset="0"/>
              </a:defRPr>
            </a:lvl1pPr>
          </a:lstStyle>
          <a:p>
            <a:r>
              <a:rPr lang="en-US" dirty="0"/>
              <a:t>Headline Arial </a:t>
            </a:r>
            <a:r>
              <a:rPr lang="en-US" dirty="0" err="1"/>
              <a:t>pt</a:t>
            </a:r>
            <a:r>
              <a:rPr lang="en-US" dirty="0"/>
              <a:t> 32</a:t>
            </a:r>
          </a:p>
        </p:txBody>
      </p:sp>
      <p:sp>
        <p:nvSpPr>
          <p:cNvPr id="14" name="Text Placeholder 5"/>
          <p:cNvSpPr>
            <a:spLocks noGrp="1"/>
          </p:cNvSpPr>
          <p:nvPr>
            <p:ph type="body" sz="quarter" idx="12"/>
          </p:nvPr>
        </p:nvSpPr>
        <p:spPr>
          <a:xfrm>
            <a:off x="344880" y="1538012"/>
            <a:ext cx="6753752" cy="4269230"/>
          </a:xfrm>
          <a:prstGeom prst="rect">
            <a:avLst/>
          </a:prstGeom>
        </p:spPr>
        <p:txBody>
          <a:bodyPr>
            <a:normAutofit/>
          </a:bodyPr>
          <a:lstStyle>
            <a:lvl1pPr marL="233363" indent="-233363">
              <a:buClr>
                <a:srgbClr val="0094D1"/>
              </a:buClr>
              <a:buFont typeface="Arial" panose="020B0604020202020204" pitchFamily="34" charset="0"/>
              <a:buChar char="•"/>
              <a:defRPr sz="2800">
                <a:latin typeface="+mn-lt"/>
              </a:defRPr>
            </a:lvl1pPr>
            <a:lvl2pPr marL="628650" indent="-171450">
              <a:buClr>
                <a:srgbClr val="0094D1"/>
              </a:buClr>
              <a:buFont typeface="Arial" charset="0"/>
              <a:buChar char="•"/>
              <a:defRPr sz="1800">
                <a:latin typeface="+mn-lt"/>
              </a:defRPr>
            </a:lvl2pPr>
            <a:lvl3pPr marL="1085850" indent="-171450">
              <a:buClr>
                <a:srgbClr val="0094D1"/>
              </a:buClr>
              <a:buFont typeface="Arial" charset="0"/>
              <a:buChar char="•"/>
              <a:defRPr sz="1800">
                <a:latin typeface="+mn-lt"/>
              </a:defRPr>
            </a:lvl3pPr>
            <a:lvl4pPr marL="1543050" indent="-171450">
              <a:buClr>
                <a:srgbClr val="0094D1"/>
              </a:buClr>
              <a:buFont typeface="Arial" charset="0"/>
              <a:buChar char="•"/>
              <a:defRPr sz="1800">
                <a:latin typeface="+mn-lt"/>
              </a:defRPr>
            </a:lvl4pPr>
            <a:lvl5pPr marL="2000250" indent="-171450">
              <a:buClr>
                <a:srgbClr val="0094D1"/>
              </a:buClr>
              <a:buFont typeface="Arial" charset="0"/>
              <a:buChar cha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540013" y="5993764"/>
            <a:ext cx="2239887" cy="618710"/>
          </a:xfrm>
          <a:prstGeom prst="rect">
            <a:avLst/>
          </a:prstGeom>
        </p:spPr>
      </p:pic>
    </p:spTree>
    <p:extLst>
      <p:ext uri="{BB962C8B-B14F-4D97-AF65-F5344CB8AC3E}">
        <p14:creationId xmlns:p14="http://schemas.microsoft.com/office/powerpoint/2010/main" val="14405894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p:cNvSpPr/>
          <p:nvPr userDrawn="1"/>
        </p:nvSpPr>
        <p:spPr>
          <a:xfrm>
            <a:off x="-7179" y="0"/>
            <a:ext cx="9151179" cy="609600"/>
          </a:xfrm>
          <a:prstGeom prst="rect">
            <a:avLst/>
          </a:prstGeom>
          <a:solidFill>
            <a:srgbClr val="009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79" y="386079"/>
            <a:ext cx="9151179" cy="999987"/>
          </a:xfrm>
          <a:prstGeom prst="rect">
            <a:avLst/>
          </a:prstGeom>
        </p:spPr>
      </p:pic>
      <p:sp>
        <p:nvSpPr>
          <p:cNvPr id="11" name="Footer Placeholder 2"/>
          <p:cNvSpPr>
            <a:spLocks noGrp="1"/>
          </p:cNvSpPr>
          <p:nvPr>
            <p:ph type="ftr" sz="quarter" idx="10"/>
          </p:nvPr>
        </p:nvSpPr>
        <p:spPr>
          <a:xfrm>
            <a:off x="1409701" y="6356356"/>
            <a:ext cx="7228115" cy="365125"/>
          </a:xfrm>
          <a:prstGeom prst="rect">
            <a:avLst/>
          </a:prstGeom>
        </p:spPr>
        <p:txBody>
          <a:bodyPr/>
          <a:lstStyle/>
          <a:p>
            <a:endParaRPr lang="en-US" dirty="0"/>
          </a:p>
        </p:txBody>
      </p:sp>
      <p:sp>
        <p:nvSpPr>
          <p:cNvPr id="13" name="Title 1"/>
          <p:cNvSpPr>
            <a:spLocks noGrp="1"/>
          </p:cNvSpPr>
          <p:nvPr>
            <p:ph type="title" hasCustomPrompt="1"/>
          </p:nvPr>
        </p:nvSpPr>
        <p:spPr>
          <a:xfrm>
            <a:off x="377535" y="234133"/>
            <a:ext cx="5780192" cy="761546"/>
          </a:xfrm>
          <a:prstGeom prst="rect">
            <a:avLst/>
          </a:prstGeom>
        </p:spPr>
        <p:txBody>
          <a:bodyPr>
            <a:normAutofit/>
          </a:bodyPr>
          <a:lstStyle>
            <a:lvl1pPr algn="l">
              <a:defRPr sz="3200" b="1">
                <a:solidFill>
                  <a:schemeClr val="bg1"/>
                </a:solidFill>
                <a:latin typeface="Arial" charset="0"/>
                <a:ea typeface="Arial" charset="0"/>
                <a:cs typeface="Arial" charset="0"/>
              </a:defRPr>
            </a:lvl1pPr>
          </a:lstStyle>
          <a:p>
            <a:r>
              <a:rPr lang="en-US" dirty="0"/>
              <a:t>Headline Arial </a:t>
            </a:r>
            <a:r>
              <a:rPr lang="en-US" dirty="0" err="1"/>
              <a:t>pt</a:t>
            </a:r>
            <a:r>
              <a:rPr lang="en-US" dirty="0"/>
              <a:t> 32</a:t>
            </a:r>
          </a:p>
        </p:txBody>
      </p:sp>
      <p:sp>
        <p:nvSpPr>
          <p:cNvPr id="14" name="Text Placeholder 5"/>
          <p:cNvSpPr>
            <a:spLocks noGrp="1"/>
          </p:cNvSpPr>
          <p:nvPr>
            <p:ph type="body" sz="quarter" idx="12"/>
          </p:nvPr>
        </p:nvSpPr>
        <p:spPr>
          <a:xfrm>
            <a:off x="344879" y="1538012"/>
            <a:ext cx="8546027" cy="4269230"/>
          </a:xfrm>
          <a:prstGeom prst="rect">
            <a:avLst/>
          </a:prstGeom>
        </p:spPr>
        <p:txBody>
          <a:bodyPr>
            <a:normAutofit/>
          </a:bodyPr>
          <a:lstStyle>
            <a:lvl1pPr marL="233363" indent="-233363">
              <a:buClr>
                <a:srgbClr val="0094D1"/>
              </a:buClr>
              <a:buFont typeface="Arial" panose="020B0604020202020204" pitchFamily="34" charset="0"/>
              <a:buChar char="•"/>
              <a:defRPr sz="2800">
                <a:latin typeface="+mn-lt"/>
              </a:defRPr>
            </a:lvl1pPr>
            <a:lvl2pPr marL="628650" indent="-171450">
              <a:buClr>
                <a:srgbClr val="0094D1"/>
              </a:buClr>
              <a:buFont typeface="Arial" charset="0"/>
              <a:buChar char="•"/>
              <a:defRPr sz="1800">
                <a:latin typeface="+mn-lt"/>
              </a:defRPr>
            </a:lvl2pPr>
            <a:lvl3pPr marL="1085850" indent="-171450">
              <a:buClr>
                <a:srgbClr val="0094D1"/>
              </a:buClr>
              <a:buFont typeface="Arial" charset="0"/>
              <a:buChar char="•"/>
              <a:defRPr sz="1800">
                <a:latin typeface="+mn-lt"/>
              </a:defRPr>
            </a:lvl3pPr>
            <a:lvl4pPr marL="1543050" indent="-171450">
              <a:buClr>
                <a:srgbClr val="0094D1"/>
              </a:buClr>
              <a:buFont typeface="Arial" charset="0"/>
              <a:buChar char="•"/>
              <a:defRPr sz="1800">
                <a:latin typeface="+mn-lt"/>
              </a:defRPr>
            </a:lvl4pPr>
            <a:lvl5pPr marL="2000250" indent="-171450">
              <a:buClr>
                <a:srgbClr val="0094D1"/>
              </a:buClr>
              <a:buFont typeface="Arial" charset="0"/>
              <a:buChar cha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40013" y="5993764"/>
            <a:ext cx="2239887" cy="618710"/>
          </a:xfrm>
          <a:prstGeom prst="rect">
            <a:avLst/>
          </a:prstGeom>
        </p:spPr>
      </p:pic>
    </p:spTree>
    <p:extLst>
      <p:ext uri="{BB962C8B-B14F-4D97-AF65-F5344CB8AC3E}">
        <p14:creationId xmlns:p14="http://schemas.microsoft.com/office/powerpoint/2010/main" val="3080818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Divider Title Slide 1">
    <p:spTree>
      <p:nvGrpSpPr>
        <p:cNvPr id="1" name=""/>
        <p:cNvGrpSpPr/>
        <p:nvPr/>
      </p:nvGrpSpPr>
      <p:grpSpPr>
        <a:xfrm>
          <a:off x="0" y="0"/>
          <a:ext cx="0" cy="0"/>
          <a:chOff x="0" y="0"/>
          <a:chExt cx="0" cy="0"/>
        </a:xfrm>
      </p:grpSpPr>
      <p:pic>
        <p:nvPicPr>
          <p:cNvPr id="10" name="Picture 9" descr="200258139-001.jpg"/>
          <p:cNvPicPr>
            <a:picLocks noChangeAspect="1"/>
          </p:cNvPicPr>
          <p:nvPr userDrawn="1"/>
        </p:nvPicPr>
        <p:blipFill>
          <a:blip r:embed="rId2" cstate="screen"/>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rgbClr val="595959"/>
                </a:solidFill>
              </a:defRPr>
            </a:lvl1pPr>
          </a:lstStyle>
          <a:p>
            <a:r>
              <a:rPr lang="en-US" dirty="0"/>
              <a:t>Text should be in Arial, 40 pt. </a:t>
            </a:r>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all">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791" y="254000"/>
            <a:ext cx="1846580" cy="290750"/>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7" name="Picture 6" descr="167437356.jpg"/>
          <p:cNvPicPr>
            <a:picLocks noChangeAspect="1"/>
          </p:cNvPicPr>
          <p:nvPr userDrawn="1"/>
        </p:nvPicPr>
        <p:blipFill>
          <a:blip r:embed="rId2" cstate="screen"/>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a:t>Text should be in Arial, 40 pt. </a:t>
            </a:r>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p:txBody>
      </p:sp>
      <p:pic>
        <p:nvPicPr>
          <p:cNvPr id="8" name="Picture 7"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pic>
        <p:nvPicPr>
          <p:cNvPr id="8" name="Picture 7" descr="Business Corporate F HS A Professional woman RF 06 10.jpg"/>
          <p:cNvPicPr>
            <a:picLocks noChangeAspect="1"/>
          </p:cNvPicPr>
          <p:nvPr userDrawn="1"/>
        </p:nvPicPr>
        <p:blipFill>
          <a:blip r:embed="rId2" cstate="screen"/>
          <a:srcRect l="12533"/>
          <a:stretch>
            <a:fillRect/>
          </a:stretch>
        </p:blipFill>
        <p:spPr>
          <a:xfrm>
            <a:off x="5811520" y="811720"/>
            <a:ext cx="3332480" cy="5715000"/>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78036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1584960"/>
            <a:ext cx="4046538"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48182" y="1584960"/>
            <a:ext cx="4046537" cy="4791717"/>
          </a:xfrm>
        </p:spPr>
        <p:txBody>
          <a:bodyPr/>
          <a:lstStyle>
            <a:lvl1pPr>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8" name="Picture 7" descr="Provider Medical F AN AC doctor measuring young patient height RF 12 09.jpg"/>
          <p:cNvPicPr>
            <a:picLocks noChangeAspect="1"/>
          </p:cNvPicPr>
          <p:nvPr userDrawn="1"/>
        </p:nvPicPr>
        <p:blipFill>
          <a:blip r:embed="rId2" cstate="screen"/>
          <a:srcRect/>
          <a:stretch>
            <a:fillRect/>
          </a:stretch>
        </p:blipFill>
        <p:spPr>
          <a:xfrm>
            <a:off x="5795779" y="635318"/>
            <a:ext cx="3348221" cy="5653722"/>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532524"/>
            <a:ext cx="3443965" cy="5857804"/>
          </a:xfrm>
          <a:prstGeom prst="rect">
            <a:avLst/>
          </a:prstGeom>
        </p:spPr>
      </p:pic>
      <p:sp>
        <p:nvSpPr>
          <p:cNvPr id="3" name="Content Placeholder 2"/>
          <p:cNvSpPr>
            <a:spLocks noGrp="1"/>
          </p:cNvSpPr>
          <p:nvPr userDrawn="1">
            <p:ph sz="half" idx="1"/>
          </p:nvPr>
        </p:nvSpPr>
        <p:spPr>
          <a:xfrm>
            <a:off x="549244" y="1595120"/>
            <a:ext cx="4776364" cy="478155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342640" cy="731521"/>
          </a:xfrm>
        </p:spPr>
        <p:txBody>
          <a:bodyPr/>
          <a:lstStyle/>
          <a:p>
            <a:r>
              <a:rPr lang="en-US" dirty="0"/>
              <a:t>Click to edit Master title style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pic>
        <p:nvPicPr>
          <p:cNvPr id="8" name="Picture 7" descr="Lefestyle Active MF WT AC family playing soccer RF 07 10.jpg"/>
          <p:cNvPicPr>
            <a:picLocks noChangeAspect="1"/>
          </p:cNvPicPr>
          <p:nvPr userDrawn="1"/>
        </p:nvPicPr>
        <p:blipFill>
          <a:blip r:embed="rId2" cstate="screen"/>
          <a:srcRect/>
          <a:stretch>
            <a:fillRect/>
          </a:stretch>
        </p:blipFill>
        <p:spPr>
          <a:xfrm>
            <a:off x="5770880" y="634365"/>
            <a:ext cx="3373120" cy="5664835"/>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532524"/>
            <a:ext cx="3443965" cy="5857804"/>
          </a:xfrm>
          <a:prstGeom prst="rect">
            <a:avLst/>
          </a:prstGeom>
        </p:spPr>
      </p:pic>
      <p:sp>
        <p:nvSpPr>
          <p:cNvPr id="3" name="Content Placeholder 2"/>
          <p:cNvSpPr>
            <a:spLocks noGrp="1"/>
          </p:cNvSpPr>
          <p:nvPr userDrawn="1">
            <p:ph sz="half" idx="1"/>
          </p:nvPr>
        </p:nvSpPr>
        <p:spPr>
          <a:xfrm>
            <a:off x="549244" y="1595120"/>
            <a:ext cx="4776364" cy="478155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342640" cy="731521"/>
          </a:xfrm>
        </p:spPr>
        <p:txBody>
          <a:bodyPr/>
          <a:lstStyle/>
          <a:p>
            <a:r>
              <a:rPr lang="en-US" dirty="0"/>
              <a:t>Click to edit Master title style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Divider Title Slide 1">
    <p:spTree>
      <p:nvGrpSpPr>
        <p:cNvPr id="1" name=""/>
        <p:cNvGrpSpPr/>
        <p:nvPr/>
      </p:nvGrpSpPr>
      <p:grpSpPr>
        <a:xfrm>
          <a:off x="0" y="0"/>
          <a:ext cx="0" cy="0"/>
          <a:chOff x="0" y="0"/>
          <a:chExt cx="0" cy="0"/>
        </a:xfrm>
      </p:grpSpPr>
      <p:pic>
        <p:nvPicPr>
          <p:cNvPr id="7" name="Picture 6" descr="shutterstock_21369403.jpg"/>
          <p:cNvPicPr>
            <a:picLocks noChangeAspect="1"/>
          </p:cNvPicPr>
          <p:nvPr userDrawn="1"/>
        </p:nvPicPr>
        <p:blipFill>
          <a:blip r:embed="rId2" cstate="email"/>
          <a:srcRect/>
          <a:stretch>
            <a:fillRect/>
          </a:stretch>
        </p:blipFill>
        <p:spPr>
          <a:xfrm>
            <a:off x="0" y="-1"/>
            <a:ext cx="9144000" cy="6858001"/>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rgbClr val="595959"/>
                </a:solidFill>
              </a:defRPr>
            </a:lvl1pPr>
          </a:lstStyle>
          <a:p>
            <a:r>
              <a:rPr lang="en-US" dirty="0"/>
              <a:t>Text should be in Arial, 40 pt. </a:t>
            </a:r>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p:txBody>
      </p:sp>
      <p:pic>
        <p:nvPicPr>
          <p:cNvPr id="8" name="Picture 7"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Divider Title Slide 1">
    <p:spTree>
      <p:nvGrpSpPr>
        <p:cNvPr id="1" name=""/>
        <p:cNvGrpSpPr/>
        <p:nvPr/>
      </p:nvGrpSpPr>
      <p:grpSpPr>
        <a:xfrm>
          <a:off x="0" y="0"/>
          <a:ext cx="0" cy="0"/>
          <a:chOff x="0" y="0"/>
          <a:chExt cx="0" cy="0"/>
        </a:xfrm>
      </p:grpSpPr>
      <p:pic>
        <p:nvPicPr>
          <p:cNvPr id="8" name="Picture 7" descr="Business Casual MF WT A call center with headset RF 04 10.jpg"/>
          <p:cNvPicPr>
            <a:picLocks noChangeAspect="1"/>
          </p:cNvPicPr>
          <p:nvPr userDrawn="1"/>
        </p:nvPicPr>
        <p:blipFill>
          <a:blip r:embed="rId2" cstate="screen"/>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rgbClr val="595959"/>
                </a:solidFill>
              </a:defRPr>
            </a:lvl1pPr>
          </a:lstStyle>
          <a:p>
            <a:r>
              <a:rPr lang="en-US" dirty="0"/>
              <a:t>Text should be in Arial, 40 pt. </a:t>
            </a:r>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p:txBody>
      </p:sp>
      <p:pic>
        <p:nvPicPr>
          <p:cNvPr id="7" name="Picture 6"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1584960"/>
            <a:ext cx="4046538" cy="4791717"/>
          </a:xfrm>
        </p:spPr>
        <p:txBody>
          <a:bodyPr/>
          <a:lstStyle>
            <a:lvl1pPr marL="0" indent="0">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48182" y="1584960"/>
            <a:ext cx="4046537" cy="4791717"/>
          </a:xfrm>
        </p:spPr>
        <p:txBody>
          <a:bodyPr/>
          <a:lstStyle>
            <a:lvl1pPr marL="0" indent="0">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8" name="Picture 7" descr="Family adopting dog 86536929.jpg"/>
          <p:cNvPicPr>
            <a:picLocks noChangeAspect="1"/>
          </p:cNvPicPr>
          <p:nvPr userDrawn="1"/>
        </p:nvPicPr>
        <p:blipFill>
          <a:blip r:embed="rId2" cstate="screen"/>
          <a:srcRect/>
          <a:stretch>
            <a:fillRect/>
          </a:stretch>
        </p:blipFill>
        <p:spPr>
          <a:xfrm>
            <a:off x="5717075" y="805640"/>
            <a:ext cx="3426925" cy="5628640"/>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76487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a:t>Click to edit Master title style</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pic>
        <p:nvPicPr>
          <p:cNvPr id="10" name="Picture 9" descr="75910189.jpg"/>
          <p:cNvPicPr>
            <a:picLocks noChangeAspect="1"/>
          </p:cNvPicPr>
          <p:nvPr userDrawn="1"/>
        </p:nvPicPr>
        <p:blipFill>
          <a:blip r:embed="rId2" cstate="screen"/>
          <a:srcRect/>
          <a:stretch>
            <a:fillRect/>
          </a:stretch>
        </p:blipFill>
        <p:spPr>
          <a:xfrm>
            <a:off x="5760720" y="853564"/>
            <a:ext cx="3383280" cy="5680612"/>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76487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a:t>Click to edit Master 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Title Slide 1">
    <p:spTree>
      <p:nvGrpSpPr>
        <p:cNvPr id="1" name=""/>
        <p:cNvGrpSpPr/>
        <p:nvPr/>
      </p:nvGrpSpPr>
      <p:grpSpPr>
        <a:xfrm>
          <a:off x="0" y="0"/>
          <a:ext cx="0" cy="0"/>
          <a:chOff x="0" y="0"/>
          <a:chExt cx="0" cy="0"/>
        </a:xfrm>
      </p:grpSpPr>
      <p:pic>
        <p:nvPicPr>
          <p:cNvPr id="9" name="Picture 8" descr="shutterstock_80229058.jpg"/>
          <p:cNvPicPr>
            <a:picLocks noChangeAspect="1"/>
          </p:cNvPicPr>
          <p:nvPr userDrawn="1"/>
        </p:nvPicPr>
        <p:blipFill>
          <a:blip r:embed="rId2" cstate="email"/>
          <a:srcRect/>
          <a:stretch>
            <a:fillRect/>
          </a:stretch>
        </p:blipFill>
        <p:spPr>
          <a:xfrm>
            <a:off x="-1" y="0"/>
            <a:ext cx="9144001"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a:t>Text should be in Arial, 40 pt. </a:t>
            </a:r>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p:txBody>
      </p:sp>
      <p:pic>
        <p:nvPicPr>
          <p:cNvPr id="7" name="Picture 6"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Divider Title Slide 1">
    <p:spTree>
      <p:nvGrpSpPr>
        <p:cNvPr id="1" name=""/>
        <p:cNvGrpSpPr/>
        <p:nvPr/>
      </p:nvGrpSpPr>
      <p:grpSpPr>
        <a:xfrm>
          <a:off x="0" y="0"/>
          <a:ext cx="0" cy="0"/>
          <a:chOff x="0" y="0"/>
          <a:chExt cx="0" cy="0"/>
        </a:xfrm>
      </p:grpSpPr>
      <p:pic>
        <p:nvPicPr>
          <p:cNvPr id="9" name="Picture 8" descr="82152205-sm.jpg"/>
          <p:cNvPicPr>
            <a:picLocks noChangeAspect="1"/>
          </p:cNvPicPr>
          <p:nvPr userDrawn="1"/>
        </p:nvPicPr>
        <p:blipFill>
          <a:blip r:embed="rId2" cstate="email"/>
          <a:srcRect/>
          <a:stretch>
            <a:fillRect/>
          </a:stretch>
        </p:blipFill>
        <p:spPr>
          <a:xfrm>
            <a:off x="0" y="1"/>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rgbClr val="595959"/>
                </a:solidFill>
              </a:defRPr>
            </a:lvl1pPr>
          </a:lstStyle>
          <a:p>
            <a:r>
              <a:rPr lang="en-US" dirty="0"/>
              <a:t>Text should be in Arial, 40 pt. </a:t>
            </a:r>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p:txBody>
      </p:sp>
      <p:pic>
        <p:nvPicPr>
          <p:cNvPr id="7" name="Picture 6"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1584960"/>
            <a:ext cx="4046538" cy="4791717"/>
          </a:xfrm>
        </p:spPr>
        <p:txBody>
          <a:bodyPr/>
          <a:lstStyle>
            <a:lvl1pPr marL="0" indent="0">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48182" y="1584960"/>
            <a:ext cx="4046537" cy="4791717"/>
          </a:xfrm>
        </p:spPr>
        <p:txBody>
          <a:bodyPr/>
          <a:lstStyle>
            <a:lvl1pPr marL="0" indent="0">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9" name="Picture 8" descr="Anthem NEW Frame Shape.png"/>
          <p:cNvPicPr>
            <a:picLocks noChangeAspect="1"/>
          </p:cNvPicPr>
          <p:nvPr userDrawn="1"/>
        </p:nvPicPr>
        <p:blipFill>
          <a:blip r:embed="rId2" cstate="email"/>
          <a:srcRect/>
          <a:stretch>
            <a:fillRect/>
          </a:stretch>
        </p:blipFill>
        <p:spPr>
          <a:xfrm>
            <a:off x="5700034" y="780364"/>
            <a:ext cx="3443965" cy="5857804"/>
          </a:xfrm>
          <a:prstGeom prst="rect">
            <a:avLst/>
          </a:prstGeom>
        </p:spPr>
      </p:pic>
      <p:pic>
        <p:nvPicPr>
          <p:cNvPr id="8" name="Picture 7" descr="Senior_Asian-Couple-7065413-sm.jpg"/>
          <p:cNvPicPr>
            <a:picLocks noChangeAspect="1"/>
          </p:cNvPicPr>
          <p:nvPr userDrawn="1"/>
        </p:nvPicPr>
        <p:blipFill>
          <a:blip r:embed="rId3" cstate="screen"/>
          <a:srcRect/>
          <a:stretch>
            <a:fillRect/>
          </a:stretch>
        </p:blipFill>
        <p:spPr>
          <a:xfrm>
            <a:off x="5770880" y="829115"/>
            <a:ext cx="3373120" cy="5753735"/>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a:t>Click to edit Master 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pic>
        <p:nvPicPr>
          <p:cNvPr id="11" name="Picture 10" descr="Business Casual M WT A standing up at desk w laptop RF 05 10.jpg"/>
          <p:cNvPicPr>
            <a:picLocks noChangeAspect="1"/>
          </p:cNvPicPr>
          <p:nvPr userDrawn="1"/>
        </p:nvPicPr>
        <p:blipFill>
          <a:blip r:embed="rId2" cstate="screen"/>
          <a:srcRect/>
          <a:stretch>
            <a:fillRect/>
          </a:stretch>
        </p:blipFill>
        <p:spPr>
          <a:xfrm>
            <a:off x="5781040" y="877828"/>
            <a:ext cx="3362960" cy="5653722"/>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5" y="78036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7" name="Picture 6" descr="167114802.jpg"/>
          <p:cNvPicPr>
            <a:picLocks noChangeAspect="1"/>
          </p:cNvPicPr>
          <p:nvPr userDrawn="1"/>
        </p:nvPicPr>
        <p:blipFill>
          <a:blip r:embed="rId2" cstate="screen"/>
          <a:srcRect/>
          <a:stretch>
            <a:fillRect/>
          </a:stretch>
        </p:blipFill>
        <p:spPr>
          <a:xfrm>
            <a:off x="-1" y="0"/>
            <a:ext cx="9144001"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a:t>Text should be in Arial, 40 pt. </a:t>
            </a:r>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p:txBody>
      </p:sp>
      <p:pic>
        <p:nvPicPr>
          <p:cNvPr id="8" name="Picture 7"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Title Slide 1">
    <p:spTree>
      <p:nvGrpSpPr>
        <p:cNvPr id="1" name=""/>
        <p:cNvGrpSpPr/>
        <p:nvPr/>
      </p:nvGrpSpPr>
      <p:grpSpPr>
        <a:xfrm>
          <a:off x="0" y="0"/>
          <a:ext cx="0" cy="0"/>
          <a:chOff x="0" y="0"/>
          <a:chExt cx="0" cy="0"/>
        </a:xfrm>
      </p:grpSpPr>
      <p:pic>
        <p:nvPicPr>
          <p:cNvPr id="8" name="Picture 7" descr="shutterstock_51688873.jpg"/>
          <p:cNvPicPr>
            <a:picLocks noChangeAspect="1"/>
          </p:cNvPicPr>
          <p:nvPr userDrawn="1"/>
        </p:nvPicPr>
        <p:blipFill>
          <a:blip r:embed="rId2" cstate="email"/>
          <a:srcRect/>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0"/>
            <a:ext cx="8940801" cy="2841625"/>
          </a:xfrm>
          <a:prstGeom prst="rect">
            <a:avLst/>
          </a:prstGeom>
        </p:spPr>
      </p:pic>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chemeClr val="tx1">
                    <a:lumMod val="65000"/>
                    <a:lumOff val="35000"/>
                  </a:schemeClr>
                </a:solidFill>
              </a:defRPr>
            </a:lvl1pPr>
          </a:lstStyle>
          <a:p>
            <a:r>
              <a:rPr lang="en-US" dirty="0"/>
              <a:t>Text should be in Arial, 40 pt. </a:t>
            </a:r>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p:txBody>
      </p:sp>
      <p:pic>
        <p:nvPicPr>
          <p:cNvPr id="6" name="Picture 5" descr="Empire BCBS-new.png"/>
          <p:cNvPicPr>
            <a:picLocks noChangeAspect="1"/>
          </p:cNvPicPr>
          <p:nvPr userDrawn="1"/>
        </p:nvPicPr>
        <p:blipFill>
          <a:blip r:embed="rId4"/>
          <a:stretch>
            <a:fillRect/>
          </a:stretch>
        </p:blipFill>
        <p:spPr>
          <a:xfrm>
            <a:off x="278791" y="110977"/>
            <a:ext cx="1395627" cy="647800"/>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1584960"/>
            <a:ext cx="4046538" cy="4791717"/>
          </a:xfrm>
        </p:spPr>
        <p:txBody>
          <a:bodyPr/>
          <a:lstStyle>
            <a:lvl1pPr marL="0" indent="0">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48182" y="1584960"/>
            <a:ext cx="4046537" cy="4791717"/>
          </a:xfrm>
        </p:spPr>
        <p:txBody>
          <a:bodyPr/>
          <a:lstStyle>
            <a:lvl1pPr marL="0" indent="0">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8" name="Picture 7" descr="customer-service_77005811.jpg"/>
          <p:cNvPicPr>
            <a:picLocks noChangeAspect="1"/>
          </p:cNvPicPr>
          <p:nvPr userDrawn="1"/>
        </p:nvPicPr>
        <p:blipFill>
          <a:blip r:embed="rId2" cstate="screen"/>
          <a:srcRect/>
          <a:stretch>
            <a:fillRect/>
          </a:stretch>
        </p:blipFill>
        <p:spPr>
          <a:xfrm flipH="1">
            <a:off x="5770880" y="867666"/>
            <a:ext cx="3373120" cy="5654226"/>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76487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a:t>Click to edit Master title style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pic>
        <p:nvPicPr>
          <p:cNvPr id="11" name="Picture 10" descr="mom-dad-baby-56529279.jpg"/>
          <p:cNvPicPr>
            <a:picLocks noChangeAspect="1"/>
          </p:cNvPicPr>
          <p:nvPr userDrawn="1"/>
        </p:nvPicPr>
        <p:blipFill>
          <a:blip r:embed="rId2" cstate="screen"/>
          <a:srcRect/>
          <a:stretch>
            <a:fillRect/>
          </a:stretch>
        </p:blipFill>
        <p:spPr>
          <a:xfrm>
            <a:off x="5811520" y="893750"/>
            <a:ext cx="3332480" cy="5720080"/>
          </a:xfrm>
          <a:prstGeom prst="rect">
            <a:avLst/>
          </a:prstGeom>
        </p:spPr>
      </p:pic>
      <p:pic>
        <p:nvPicPr>
          <p:cNvPr id="9" name="Picture 8" descr="Anthem NEW Frame Shape.png"/>
          <p:cNvPicPr>
            <a:picLocks noChangeAspect="1"/>
          </p:cNvPicPr>
          <p:nvPr userDrawn="1"/>
        </p:nvPicPr>
        <p:blipFill>
          <a:blip r:embed="rId3" cstate="email"/>
          <a:srcRect/>
          <a:stretch>
            <a:fillRect/>
          </a:stretch>
        </p:blipFill>
        <p:spPr>
          <a:xfrm>
            <a:off x="5700034" y="795854"/>
            <a:ext cx="3443965" cy="5857804"/>
          </a:xfrm>
          <a:prstGeom prst="rect">
            <a:avLst/>
          </a:prstGeom>
        </p:spPr>
      </p:pic>
      <p:sp>
        <p:nvSpPr>
          <p:cNvPr id="3" name="Content Placeholder 2"/>
          <p:cNvSpPr>
            <a:spLocks noGrp="1"/>
          </p:cNvSpPr>
          <p:nvPr userDrawn="1">
            <p:ph sz="half" idx="1"/>
          </p:nvPr>
        </p:nvSpPr>
        <p:spPr>
          <a:xfrm>
            <a:off x="549244" y="1584960"/>
            <a:ext cx="4776364" cy="4791717"/>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userDrawn="1">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userDrawn="1">
            <p:ph type="ftr" sz="quarter" idx="11"/>
          </p:nvPr>
        </p:nvSpPr>
        <p:spPr/>
        <p:txBody>
          <a:bodyPr/>
          <a:lstStyle/>
          <a:p>
            <a:endParaRPr lang="en-US" dirty="0"/>
          </a:p>
        </p:txBody>
      </p:sp>
      <p:sp>
        <p:nvSpPr>
          <p:cNvPr id="7" name="Title 6"/>
          <p:cNvSpPr>
            <a:spLocks noGrp="1"/>
          </p:cNvSpPr>
          <p:nvPr userDrawn="1">
            <p:ph type="title"/>
          </p:nvPr>
        </p:nvSpPr>
        <p:spPr>
          <a:xfrm>
            <a:off x="121920" y="294639"/>
            <a:ext cx="3281680" cy="741681"/>
          </a:xfrm>
        </p:spPr>
        <p:txBody>
          <a:bodyPr/>
          <a:lstStyle/>
          <a:p>
            <a:r>
              <a:rPr lang="en-US" dirty="0"/>
              <a:t>Click to edit Master title style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descr="title page-revised.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74205" cy="6858001"/>
          </a:xfrm>
          <a:prstGeom prst="rect">
            <a:avLst/>
          </a:prstGeom>
        </p:spPr>
      </p:pic>
    </p:spTree>
    <p:extLst>
      <p:ext uri="{BB962C8B-B14F-4D97-AF65-F5344CB8AC3E}">
        <p14:creationId xmlns:p14="http://schemas.microsoft.com/office/powerpoint/2010/main" val="21808748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1.jpg"/><Relationship Id="rId4" Type="http://schemas.openxmlformats.org/officeDocument/2006/relationships/slideLayout" Target="../slideLayouts/slideLayout6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image" Target="../media/image4.png"/><Relationship Id="rId4" Type="http://schemas.openxmlformats.org/officeDocument/2006/relationships/slideLayout" Target="../slideLayouts/slideLayout6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4.png"/><Relationship Id="rId4" Type="http://schemas.openxmlformats.org/officeDocument/2006/relationships/slideLayout" Target="../slideLayouts/slideLayout7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4.png"/><Relationship Id="rId4" Type="http://schemas.openxmlformats.org/officeDocument/2006/relationships/slideLayout" Target="../slideLayouts/slideLayout8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8"/>
          <p:cNvSpPr>
            <a:spLocks/>
          </p:cNvSpPr>
          <p:nvPr userDrawn="1"/>
        </p:nvSpPr>
        <p:spPr bwMode="auto">
          <a:xfrm>
            <a:off x="-14414" y="269633"/>
            <a:ext cx="5043614" cy="775925"/>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1595120"/>
            <a:ext cx="8245475" cy="47815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p:cNvSpPr>
            <a:spLocks noGrp="1"/>
          </p:cNvSpPr>
          <p:nvPr>
            <p:ph type="title"/>
          </p:nvPr>
        </p:nvSpPr>
        <p:spPr>
          <a:xfrm>
            <a:off x="121920" y="284480"/>
            <a:ext cx="4907280" cy="762000"/>
          </a:xfrm>
          <a:prstGeom prst="rect">
            <a:avLst/>
          </a:prstGeom>
        </p:spPr>
        <p:txBody>
          <a:bodyPr vert="horz" lIns="91440" tIns="45720" rIns="91440" bIns="45720" rtlCol="0" anchor="ctr">
            <a:normAutofit/>
          </a:bodyPr>
          <a:lstStyle/>
          <a:p>
            <a:r>
              <a:rPr lang="en-US" dirty="0"/>
              <a:t>Click to edit Master title style</a:t>
            </a:r>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s-US" sz="800" b="1">
              <a:solidFill>
                <a:schemeClr val="bg1"/>
              </a:solidFill>
            </a:endParaRPr>
          </a:p>
        </p:txBody>
      </p:sp>
      <p:pic>
        <p:nvPicPr>
          <p:cNvPr id="13" name="Picture 12"/>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7289057" y="284480"/>
            <a:ext cx="1742231" cy="27432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95" r:id="rId2"/>
    <p:sldLayoutId id="2147483732" r:id="rId3"/>
    <p:sldLayoutId id="2147483733" r:id="rId4"/>
    <p:sldLayoutId id="2147483734" r:id="rId5"/>
    <p:sldLayoutId id="2147483797" r:id="rId6"/>
    <p:sldLayoutId id="2147483735" r:id="rId7"/>
    <p:sldLayoutId id="214748373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4" r:id="rId25"/>
    <p:sldLayoutId id="2147483865" r:id="rId26"/>
    <p:sldLayoutId id="2147483866" r:id="rId27"/>
    <p:sldLayoutId id="2147483867" r:id="rId28"/>
    <p:sldLayoutId id="2147483868" r:id="rId29"/>
    <p:sldLayoutId id="2147483869" r:id="rId30"/>
    <p:sldLayoutId id="2147483870" r:id="rId31"/>
    <p:sldLayoutId id="2147483871" r:id="rId32"/>
    <p:sldLayoutId id="2147483872" r:id="rId33"/>
    <p:sldLayoutId id="2147483873" r:id="rId34"/>
    <p:sldLayoutId id="2147483874" r:id="rId35"/>
    <p:sldLayoutId id="2147483875" r:id="rId36"/>
    <p:sldLayoutId id="2147483876" r:id="rId37"/>
    <p:sldLayoutId id="2147483877" r:id="rId38"/>
    <p:sldLayoutId id="2147483878" r:id="rId39"/>
    <p:sldLayoutId id="2147483879" r:id="rId40"/>
    <p:sldLayoutId id="2147483880" r:id="rId41"/>
    <p:sldLayoutId id="2147483881" r:id="rId42"/>
    <p:sldLayoutId id="2147483882" r:id="rId43"/>
    <p:sldLayoutId id="2147483883" r:id="rId44"/>
    <p:sldLayoutId id="2147483884" r:id="rId45"/>
    <p:sldLayoutId id="2147483885" r:id="rId46"/>
    <p:sldLayoutId id="2147483886" r:id="rId47"/>
    <p:sldLayoutId id="2147483887" r:id="rId48"/>
    <p:sldLayoutId id="2147483888" r:id="rId49"/>
    <p:sldLayoutId id="2147483889" r:id="rId50"/>
    <p:sldLayoutId id="2147483890" r:id="rId51"/>
    <p:sldLayoutId id="2147483891" r:id="rId52"/>
    <p:sldLayoutId id="2147483892" r:id="rId53"/>
    <p:sldLayoutId id="2147483893" r:id="rId54"/>
    <p:sldLayoutId id="2147483894" r:id="rId55"/>
    <p:sldLayoutId id="2147483895" r:id="rId56"/>
    <p:sldLayoutId id="2147483896" r:id="rId57"/>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1800" b="1" baseline="0">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lnSpc>
          <a:spcPct val="90000"/>
        </a:lnSpc>
        <a:spcBef>
          <a:spcPct val="20000"/>
        </a:spcBef>
        <a:spcAft>
          <a:spcPct val="0"/>
        </a:spcAft>
        <a:buClr>
          <a:schemeClr val="bg1"/>
        </a:buClr>
        <a:buFont typeface="Arial"/>
        <a:buNone/>
        <a:defRPr sz="1800" b="1" cap="none">
          <a:solidFill>
            <a:schemeClr val="tx1"/>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8"/>
          <p:cNvSpPr>
            <a:spLocks/>
          </p:cNvSpPr>
          <p:nvPr userDrawn="1"/>
        </p:nvSpPr>
        <p:spPr bwMode="auto">
          <a:xfrm>
            <a:off x="-14414" y="269633"/>
            <a:ext cx="3089954" cy="775925"/>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1584960"/>
            <a:ext cx="8245475" cy="47917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p:cNvSpPr>
            <a:spLocks noGrp="1"/>
          </p:cNvSpPr>
          <p:nvPr>
            <p:ph type="title"/>
          </p:nvPr>
        </p:nvSpPr>
        <p:spPr>
          <a:xfrm>
            <a:off x="121920" y="264160"/>
            <a:ext cx="3200400" cy="782320"/>
          </a:xfrm>
          <a:prstGeom prst="rect">
            <a:avLst/>
          </a:prstGeom>
        </p:spPr>
        <p:txBody>
          <a:bodyPr vert="horz" lIns="91440" tIns="45720" rIns="91440" bIns="45720" rtlCol="0" anchor="ctr">
            <a:normAutofit/>
          </a:bodyPr>
          <a:lstStyle/>
          <a:p>
            <a:r>
              <a:rPr lang="en-US" dirty="0"/>
              <a:t>Click to edit Master title style</a:t>
            </a:r>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s-US" sz="800" b="1">
              <a:solidFill>
                <a:schemeClr val="bg1"/>
              </a:solidFill>
            </a:endParaRPr>
          </a:p>
        </p:txBody>
      </p: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69297" y="325003"/>
            <a:ext cx="1753721" cy="276129"/>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846" r:id="rId2"/>
    <p:sldLayoutId id="2147483784" r:id="rId3"/>
    <p:sldLayoutId id="2147483785" r:id="rId4"/>
    <p:sldLayoutId id="2147483786" r:id="rId5"/>
    <p:sldLayoutId id="2147483810" r:id="rId6"/>
    <p:sldLayoutId id="2147483787" r:id="rId7"/>
    <p:sldLayoutId id="2147483788" r:id="rId8"/>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1600" b="1" baseline="0">
          <a:solidFill>
            <a:srgbClr val="FFFFFF"/>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lnSpc>
          <a:spcPct val="90000"/>
        </a:lnSpc>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20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8"/>
          <p:cNvSpPr>
            <a:spLocks/>
          </p:cNvSpPr>
          <p:nvPr userDrawn="1"/>
        </p:nvSpPr>
        <p:spPr bwMode="auto">
          <a:xfrm>
            <a:off x="-14414" y="269633"/>
            <a:ext cx="3089954" cy="775925"/>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1595120"/>
            <a:ext cx="8245475" cy="47815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p:cNvSpPr>
            <a:spLocks noGrp="1"/>
          </p:cNvSpPr>
          <p:nvPr>
            <p:ph type="title"/>
          </p:nvPr>
        </p:nvSpPr>
        <p:spPr>
          <a:xfrm>
            <a:off x="121920" y="284480"/>
            <a:ext cx="3220720" cy="762000"/>
          </a:xfrm>
          <a:prstGeom prst="rect">
            <a:avLst/>
          </a:prstGeom>
        </p:spPr>
        <p:txBody>
          <a:bodyPr vert="horz" lIns="91440" tIns="45720" rIns="91440" bIns="45720" rtlCol="0" anchor="ctr">
            <a:normAutofit/>
          </a:bodyPr>
          <a:lstStyle/>
          <a:p>
            <a:r>
              <a:rPr lang="en-US" dirty="0"/>
              <a:t>Click to edit Master title style</a:t>
            </a:r>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s-US" sz="800" b="1">
              <a:solidFill>
                <a:schemeClr val="bg1"/>
              </a:solidFill>
            </a:endParaRPr>
          </a:p>
        </p:txBody>
      </p:sp>
      <p:pic>
        <p:nvPicPr>
          <p:cNvPr id="11" name="Picture 10" descr="Empire BCBS-new.png"/>
          <p:cNvPicPr>
            <a:picLocks noChangeAspect="1"/>
          </p:cNvPicPr>
          <p:nvPr userDrawn="1"/>
        </p:nvPicPr>
        <p:blipFill>
          <a:blip r:embed="rId10"/>
          <a:stretch>
            <a:fillRect/>
          </a:stretch>
        </p:blipFill>
        <p:spPr>
          <a:xfrm>
            <a:off x="7527391" y="110977"/>
            <a:ext cx="1395627" cy="647800"/>
          </a:xfrm>
          <a:prstGeom prst="rect">
            <a:avLst/>
          </a:prstGeom>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15" r:id="rId3"/>
    <p:sldLayoutId id="2147483816" r:id="rId4"/>
    <p:sldLayoutId id="2147483817" r:id="rId5"/>
    <p:sldLayoutId id="2147483818" r:id="rId6"/>
    <p:sldLayoutId id="2147483819" r:id="rId7"/>
    <p:sldLayoutId id="2147483820" r:id="rId8"/>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1600" b="1" baseline="0">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lnSpc>
          <a:spcPct val="90000"/>
        </a:lnSpc>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20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8"/>
          <p:cNvSpPr>
            <a:spLocks/>
          </p:cNvSpPr>
          <p:nvPr userDrawn="1"/>
        </p:nvSpPr>
        <p:spPr bwMode="auto">
          <a:xfrm>
            <a:off x="-14414" y="269633"/>
            <a:ext cx="3089954" cy="775925"/>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rgbClr val="FDDA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1595120"/>
            <a:ext cx="8245475" cy="47815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p:cNvSpPr>
            <a:spLocks noGrp="1"/>
          </p:cNvSpPr>
          <p:nvPr>
            <p:ph type="title"/>
          </p:nvPr>
        </p:nvSpPr>
        <p:spPr>
          <a:xfrm>
            <a:off x="121920" y="284480"/>
            <a:ext cx="3220720" cy="762000"/>
          </a:xfrm>
          <a:prstGeom prst="rect">
            <a:avLst/>
          </a:prstGeom>
        </p:spPr>
        <p:txBody>
          <a:bodyPr vert="horz" lIns="91440" tIns="45720" rIns="91440" bIns="45720" rtlCol="0" anchor="ctr">
            <a:normAutofit/>
          </a:bodyPr>
          <a:lstStyle/>
          <a:p>
            <a:r>
              <a:rPr lang="en-US" dirty="0"/>
              <a:t>Click to edit Master title style</a:t>
            </a:r>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s-US" sz="800" b="1">
              <a:solidFill>
                <a:schemeClr val="bg1"/>
              </a:solidFill>
            </a:endParaRPr>
          </a:p>
        </p:txBody>
      </p:sp>
      <p:pic>
        <p:nvPicPr>
          <p:cNvPr id="11" name="Picture 10" descr="Empire BCBS-new.png"/>
          <p:cNvPicPr>
            <a:picLocks noChangeAspect="1"/>
          </p:cNvPicPr>
          <p:nvPr userDrawn="1"/>
        </p:nvPicPr>
        <p:blipFill>
          <a:blip r:embed="rId10"/>
          <a:stretch>
            <a:fillRect/>
          </a:stretch>
        </p:blipFill>
        <p:spPr>
          <a:xfrm>
            <a:off x="7527391" y="110977"/>
            <a:ext cx="1395627" cy="647800"/>
          </a:xfrm>
          <a:prstGeom prst="rect">
            <a:avLst/>
          </a:prstGeom>
        </p:spPr>
      </p:pic>
    </p:spTree>
  </p:cSld>
  <p:clrMap bg1="lt1" tx1="dk1" bg2="lt2" tx2="dk2" accent1="accent1" accent2="accent2" accent3="accent3" accent4="accent4" accent5="accent5" accent6="accent6" hlink="hlink" folHlink="folHlink"/>
  <p:sldLayoutIdLst>
    <p:sldLayoutId id="2147483845" r:id="rId1"/>
    <p:sldLayoutId id="2147483842" r:id="rId2"/>
    <p:sldLayoutId id="2147483824" r:id="rId3"/>
    <p:sldLayoutId id="2147483825" r:id="rId4"/>
    <p:sldLayoutId id="2147483826" r:id="rId5"/>
    <p:sldLayoutId id="2147483827" r:id="rId6"/>
    <p:sldLayoutId id="2147483828" r:id="rId7"/>
    <p:sldLayoutId id="2147483829" r:id="rId8"/>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1600" b="1" baseline="0">
          <a:solidFill>
            <a:schemeClr val="bg2"/>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lnSpc>
          <a:spcPct val="90000"/>
        </a:lnSpc>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20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18"/>
          <p:cNvSpPr>
            <a:spLocks/>
          </p:cNvSpPr>
          <p:nvPr userDrawn="1"/>
        </p:nvSpPr>
        <p:spPr bwMode="auto">
          <a:xfrm>
            <a:off x="-14414" y="269633"/>
            <a:ext cx="3089954" cy="775925"/>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rgbClr val="AE257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1595120"/>
            <a:ext cx="8245475" cy="47815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p:cNvSpPr>
            <a:spLocks noGrp="1"/>
          </p:cNvSpPr>
          <p:nvPr>
            <p:ph type="title"/>
          </p:nvPr>
        </p:nvSpPr>
        <p:spPr>
          <a:xfrm>
            <a:off x="121920" y="284480"/>
            <a:ext cx="3220720" cy="762000"/>
          </a:xfrm>
          <a:prstGeom prst="rect">
            <a:avLst/>
          </a:prstGeom>
        </p:spPr>
        <p:txBody>
          <a:bodyPr vert="horz" lIns="91440" tIns="45720" rIns="91440" bIns="45720" rtlCol="0" anchor="ctr">
            <a:normAutofit/>
          </a:bodyPr>
          <a:lstStyle/>
          <a:p>
            <a:r>
              <a:rPr lang="en-US" dirty="0"/>
              <a:t>Click to edit Master title style</a:t>
            </a:r>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s-US" sz="800" b="1">
              <a:solidFill>
                <a:schemeClr val="bg1"/>
              </a:solidFill>
            </a:endParaRPr>
          </a:p>
        </p:txBody>
      </p:sp>
      <p:pic>
        <p:nvPicPr>
          <p:cNvPr id="11" name="Picture 10" descr="Empire BCBS-new.png"/>
          <p:cNvPicPr>
            <a:picLocks noChangeAspect="1"/>
          </p:cNvPicPr>
          <p:nvPr userDrawn="1"/>
        </p:nvPicPr>
        <p:blipFill>
          <a:blip r:embed="rId10"/>
          <a:stretch>
            <a:fillRect/>
          </a:stretch>
        </p:blipFill>
        <p:spPr>
          <a:xfrm>
            <a:off x="7527391" y="110977"/>
            <a:ext cx="1395627" cy="647800"/>
          </a:xfrm>
          <a:prstGeom prst="rect">
            <a:avLst/>
          </a:prstGeom>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3" r:id="rId3"/>
    <p:sldLayoutId id="2147483834" r:id="rId4"/>
    <p:sldLayoutId id="2147483835" r:id="rId5"/>
    <p:sldLayoutId id="2147483836" r:id="rId6"/>
    <p:sldLayoutId id="2147483837" r:id="rId7"/>
    <p:sldLayoutId id="2147483838" r:id="rId8"/>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1600" b="1" baseline="0">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lnSpc>
          <a:spcPct val="90000"/>
        </a:lnSpc>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20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6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30.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prstGeom prst="rect">
            <a:avLst/>
          </a:prstGeom>
        </p:spPr>
        <p:txBody>
          <a:bodyPr lIns="0" tIns="0" rIns="0" bIns="0">
            <a:noAutofit/>
          </a:bodyPr>
          <a:lstStyle/>
          <a:p>
            <a:pPr>
              <a:defRPr/>
            </a:pPr>
            <a:r>
              <a:rPr lang="en-US" spc="-150" dirty="0">
                <a:solidFill>
                  <a:schemeClr val="accent1">
                    <a:lumMod val="75000"/>
                  </a:schemeClr>
                </a:solidFill>
                <a:latin typeface="Arial Black"/>
              </a:rPr>
              <a:t>Medicare 101</a:t>
            </a:r>
          </a:p>
        </p:txBody>
      </p:sp>
      <p:sp>
        <p:nvSpPr>
          <p:cNvPr id="3" name="Rectangle 2"/>
          <p:cNvSpPr/>
          <p:nvPr/>
        </p:nvSpPr>
        <p:spPr>
          <a:xfrm>
            <a:off x="389461" y="6270490"/>
            <a:ext cx="6885810" cy="369332"/>
          </a:xfrm>
          <a:prstGeom prst="rect">
            <a:avLst/>
          </a:prstGeom>
        </p:spPr>
        <p:txBody>
          <a:bodyPr wrap="square" lIns="0" tIns="0" rIns="0" bIns="0" anchor="b" anchorCtr="0">
            <a:spAutoFit/>
          </a:bodyPr>
          <a:lstStyle/>
          <a:p>
            <a:pPr>
              <a:tabLst>
                <a:tab pos="6686550" algn="r"/>
                <a:tab pos="8054975" algn="r"/>
              </a:tabLst>
            </a:pPr>
            <a:r>
              <a:rPr lang="en-US" sz="1200" dirty="0">
                <a:solidFill>
                  <a:schemeClr val="tx1"/>
                </a:solidFill>
              </a:rPr>
              <a:t>Y0071_15_24195_I_SP_002  05/04/2015 	</a:t>
            </a:r>
          </a:p>
          <a:p>
            <a:pPr>
              <a:tabLst>
                <a:tab pos="6686550" algn="r"/>
                <a:tab pos="8054975" algn="r"/>
              </a:tabLst>
            </a:pPr>
            <a:r>
              <a:rPr lang="en-US" sz="1200" dirty="0">
                <a:solidFill>
                  <a:schemeClr val="tx1"/>
                </a:solidFill>
              </a:rPr>
              <a:t>51480MUSSPMUB_002 REV 11/2018</a:t>
            </a:r>
            <a:endParaRPr lang="es-US" sz="1200" dirty="0">
              <a:solidFill>
                <a:schemeClr val="tx1"/>
              </a:solidFill>
            </a:endParaRPr>
          </a:p>
        </p:txBody>
      </p:sp>
    </p:spTree>
    <p:extLst>
      <p:ext uri="{BB962C8B-B14F-4D97-AF65-F5344CB8AC3E}">
        <p14:creationId xmlns:p14="http://schemas.microsoft.com/office/powerpoint/2010/main" val="283886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dirty="0"/>
              <a:t>Si la inscripción no es automática (por ejemplo, si usted está trabajando activamente, debe inscribirse con el Seguro Social haciendo una de las siguientes):</a:t>
            </a:r>
          </a:p>
          <a:p>
            <a:pPr lvl="1"/>
            <a:r>
              <a:rPr dirty="0"/>
              <a:t>Visite su oficina local, o </a:t>
            </a:r>
          </a:p>
          <a:p>
            <a:pPr lvl="1"/>
            <a:r>
              <a:rPr dirty="0"/>
              <a:t>Llame al 1-800-772-1213, o </a:t>
            </a:r>
          </a:p>
          <a:p>
            <a:pPr lvl="1"/>
            <a:r>
              <a:rPr dirty="0"/>
              <a:t>Ingrese a www.socialsecurity.gov</a:t>
            </a:r>
          </a:p>
          <a:p>
            <a:pPr lvl="1"/>
            <a:endParaRPr lang="es-US" dirty="0"/>
          </a:p>
          <a:p>
            <a:r>
              <a:rPr dirty="0"/>
              <a:t>Si usted es jubilado del ferrocarril, puede inscribirse con el </a:t>
            </a:r>
            <a:r>
              <a:rPr lang="en-PH" dirty="0"/>
              <a:t/>
            </a:r>
            <a:br>
              <a:rPr lang="en-PH" dirty="0"/>
            </a:br>
            <a:r>
              <a:rPr dirty="0"/>
              <a:t>Railroad Retirement Board (RRB):</a:t>
            </a:r>
          </a:p>
          <a:p>
            <a:pPr lvl="1"/>
            <a:r>
              <a:rPr dirty="0"/>
              <a:t>Llame a su oficina local del RRB, o</a:t>
            </a:r>
          </a:p>
          <a:p>
            <a:pPr lvl="1"/>
            <a:r>
              <a:rPr dirty="0"/>
              <a:t>Llame al 1-877-772-5772 </a:t>
            </a:r>
          </a:p>
          <a:p>
            <a:endParaRPr lang="es-US" dirty="0"/>
          </a:p>
        </p:txBody>
      </p:sp>
      <p:sp>
        <p:nvSpPr>
          <p:cNvPr id="13315" name="Rectangle 2"/>
          <p:cNvSpPr>
            <a:spLocks noGrp="1" noChangeArrowheads="1"/>
          </p:cNvSpPr>
          <p:nvPr>
            <p:ph type="title"/>
          </p:nvPr>
        </p:nvSpPr>
        <p:spPr/>
        <p:txBody>
          <a:bodyPr/>
          <a:lstStyle/>
          <a:p>
            <a:r>
              <a:rPr dirty="0"/>
              <a:t>Cómo inscribirse en Medicare</a:t>
            </a:r>
            <a:endParaRPr lang="es-US" dirty="0"/>
          </a:p>
        </p:txBody>
      </p:sp>
    </p:spTree>
    <p:extLst>
      <p:ext uri="{BB962C8B-B14F-4D97-AF65-F5344CB8AC3E}">
        <p14:creationId xmlns:p14="http://schemas.microsoft.com/office/powerpoint/2010/main" val="13858678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227013" indent="-227013">
              <a:spcBef>
                <a:spcPts val="0"/>
              </a:spcBef>
              <a:spcAft>
                <a:spcPts val="1200"/>
              </a:spcAft>
              <a:buClr>
                <a:schemeClr val="bg2"/>
              </a:buClr>
              <a:buSzPct val="120000"/>
              <a:buFont typeface="Arial"/>
              <a:buChar char="•"/>
            </a:pPr>
            <a:r>
              <a:rPr lang="en-US" sz="2000" dirty="0"/>
              <a:t>Usted no tiene que estar jubilado.</a:t>
            </a:r>
          </a:p>
          <a:p>
            <a:pPr marL="227013" indent="-227013">
              <a:spcBef>
                <a:spcPts val="0"/>
              </a:spcBef>
              <a:spcAft>
                <a:spcPts val="1200"/>
              </a:spcAft>
              <a:buClr>
                <a:schemeClr val="bg2"/>
              </a:buClr>
              <a:buSzPct val="120000"/>
              <a:buFont typeface="Arial"/>
              <a:buChar char="•"/>
            </a:pPr>
            <a:r>
              <a:rPr lang="en-US" sz="2000" dirty="0"/>
              <a:t>Su periodo de inscripción inicial (IEP) dura siete meses.</a:t>
            </a:r>
          </a:p>
          <a:p>
            <a:pPr marL="514350" lvl="1" indent="-284163">
              <a:spcBef>
                <a:spcPts val="0"/>
              </a:spcBef>
              <a:buSzPct val="100000"/>
              <a:buFont typeface="Lucida Grande"/>
              <a:buChar char="–"/>
            </a:pPr>
            <a:r>
              <a:rPr dirty="0"/>
              <a:t>Comienza tres meses antes su cumpleaños número 65 </a:t>
            </a:r>
          </a:p>
          <a:p>
            <a:pPr marL="514350" lvl="1" indent="-284163">
              <a:buSzPct val="100000"/>
              <a:buFont typeface="Lucida Grande"/>
              <a:buChar char="–"/>
            </a:pPr>
            <a:r>
              <a:rPr dirty="0"/>
              <a:t>Incluye el mes en que cumple 65 años</a:t>
            </a:r>
          </a:p>
          <a:p>
            <a:pPr marL="514350" lvl="1" indent="-284163">
              <a:buSzPct val="100000"/>
              <a:buFont typeface="Lucida Grande"/>
              <a:buChar char="–"/>
            </a:pPr>
            <a:r>
              <a:rPr dirty="0"/>
              <a:t>Finaliza tres meses después de que cumpla 65 años</a:t>
            </a:r>
          </a:p>
          <a:p>
            <a:pPr marL="227013" indent="-227013">
              <a:spcBef>
                <a:spcPts val="1824"/>
              </a:spcBef>
              <a:spcAft>
                <a:spcPts val="600"/>
              </a:spcAft>
              <a:buClr>
                <a:schemeClr val="bg2"/>
              </a:buClr>
              <a:buSzPct val="120000"/>
              <a:buFont typeface="Arial"/>
              <a:buChar char="•"/>
            </a:pPr>
            <a:r>
              <a:rPr lang="en-US" sz="2000" dirty="0"/>
              <a:t>Hay otros periodos en que puede inscribirse.</a:t>
            </a:r>
          </a:p>
          <a:p>
            <a:pPr marL="515938" lvl="1">
              <a:buSzPct val="100000"/>
              <a:buFont typeface="Lucida Grande"/>
              <a:buChar char="–"/>
            </a:pPr>
            <a:r>
              <a:rPr dirty="0"/>
              <a:t>Pero tal vez tenga que pagar una penalización si se retrasa.</a:t>
            </a:r>
          </a:p>
          <a:p>
            <a:endParaRPr lang="es-US" dirty="0"/>
          </a:p>
        </p:txBody>
      </p:sp>
      <p:sp>
        <p:nvSpPr>
          <p:cNvPr id="13315" name="Rectangle 2"/>
          <p:cNvSpPr>
            <a:spLocks noGrp="1" noChangeArrowheads="1"/>
          </p:cNvSpPr>
          <p:nvPr>
            <p:ph type="title"/>
          </p:nvPr>
        </p:nvSpPr>
        <p:spPr/>
        <p:txBody>
          <a:bodyPr/>
          <a:lstStyle/>
          <a:p>
            <a:r>
              <a:rPr dirty="0"/>
              <a:t>Cuándo inscribirse en Medicare</a:t>
            </a:r>
            <a:endParaRPr lang="es-US" dirty="0"/>
          </a:p>
        </p:txBody>
      </p:sp>
    </p:spTree>
    <p:extLst>
      <p:ext uri="{BB962C8B-B14F-4D97-AF65-F5344CB8AC3E}">
        <p14:creationId xmlns:p14="http://schemas.microsoft.com/office/powerpoint/2010/main" val="21719026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1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544" y="0"/>
            <a:ext cx="9176544" cy="6858000"/>
          </a:xfrm>
          <a:prstGeom prst="rect">
            <a:avLst/>
          </a:prstGeom>
        </p:spPr>
      </p:pic>
      <p:sp>
        <p:nvSpPr>
          <p:cNvPr id="92162" name="Rectangle 4"/>
          <p:cNvSpPr>
            <a:spLocks noGrp="1" noChangeArrowheads="1"/>
          </p:cNvSpPr>
          <p:nvPr>
            <p:ph type="title" idx="4294967295"/>
          </p:nvPr>
        </p:nvSpPr>
        <p:spPr>
          <a:xfrm>
            <a:off x="154945" y="561527"/>
            <a:ext cx="4799825" cy="2958942"/>
          </a:xfrm>
          <a:prstGeom prst="rect">
            <a:avLst/>
          </a:prstGeom>
        </p:spPr>
        <p:txBody>
          <a:bodyPr lIns="0" tIns="0" rIns="0" bIns="0" anchor="t" anchorCtr="0">
            <a:noAutofit/>
          </a:bodyPr>
          <a:lstStyle/>
          <a:p>
            <a:pPr algn="l">
              <a:lnSpc>
                <a:spcPts val="4000"/>
              </a:lnSpc>
            </a:pPr>
            <a:r>
              <a:rPr lang="en-US" sz="3500" spc="-50" dirty="0">
                <a:solidFill>
                  <a:schemeClr val="accent1">
                    <a:lumMod val="50000"/>
                  </a:schemeClr>
                </a:solidFill>
                <a:latin typeface="Arial" panose="020B0604020202020204" pitchFamily="34" charset="0"/>
              </a:rPr>
              <a:t>Decidiendo cuál es el plan más adecuado para usted:</a:t>
            </a:r>
            <a:r>
              <a:rPr dirty="0"/>
              <a:t/>
            </a:r>
            <a:br>
              <a:rPr dirty="0"/>
            </a:br>
            <a:r>
              <a:rPr lang="en-US" sz="3500" spc="-50" dirty="0">
                <a:solidFill>
                  <a:schemeClr val="accent1">
                    <a:lumMod val="50000"/>
                  </a:schemeClr>
                </a:solidFill>
                <a:latin typeface="Arial" panose="020B0604020202020204" pitchFamily="34" charset="0"/>
              </a:rPr>
              <a:t>¿Medicare Original </a:t>
            </a:r>
            <a:r>
              <a:rPr dirty="0"/>
              <a:t/>
            </a:r>
            <a:br>
              <a:rPr dirty="0"/>
            </a:br>
            <a:r>
              <a:rPr lang="en-US" sz="3500" spc="-50" dirty="0">
                <a:solidFill>
                  <a:schemeClr val="accent1">
                    <a:lumMod val="50000"/>
                  </a:schemeClr>
                </a:solidFill>
                <a:latin typeface="Arial" panose="020B0604020202020204" pitchFamily="34" charset="0"/>
              </a:rPr>
              <a:t>o Medicare Advantage? </a:t>
            </a:r>
            <a:endParaRPr lang="es-US" sz="4200" spc="-50" dirty="0">
              <a:solidFill>
                <a:schemeClr val="accent1">
                  <a:lumMod val="50000"/>
                </a:schemeClr>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3735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pPr lvl="1"/>
            <a:r>
              <a:rPr dirty="0"/>
              <a:t>¿Medicare Original o Medicare Advantage? </a:t>
            </a:r>
          </a:p>
          <a:p>
            <a:pPr lvl="1"/>
            <a:r>
              <a:rPr dirty="0"/>
              <a:t>¿Debo tomar la Part B? ¿Cuándo? </a:t>
            </a:r>
          </a:p>
          <a:p>
            <a:pPr lvl="1"/>
            <a:r>
              <a:rPr dirty="0"/>
              <a:t>¿Qué me dice de la Part D? </a:t>
            </a:r>
          </a:p>
          <a:p>
            <a:pPr lvl="1"/>
            <a:r>
              <a:rPr dirty="0"/>
              <a:t>¿Necesito una póliza de Medicare </a:t>
            </a:r>
            <a:r>
              <a:rPr lang="en-PH" dirty="0"/>
              <a:t/>
            </a:r>
            <a:br>
              <a:rPr lang="en-PH" dirty="0"/>
            </a:br>
            <a:r>
              <a:rPr dirty="0"/>
              <a:t>Supplement Insurance (Medigap)? </a:t>
            </a:r>
            <a:endParaRPr lang="es-US" dirty="0"/>
          </a:p>
        </p:txBody>
      </p:sp>
      <p:sp>
        <p:nvSpPr>
          <p:cNvPr id="13315" name="Rectangle 2"/>
          <p:cNvSpPr>
            <a:spLocks noGrp="1" noChangeArrowheads="1"/>
          </p:cNvSpPr>
          <p:nvPr>
            <p:ph type="title"/>
          </p:nvPr>
        </p:nvSpPr>
        <p:spPr/>
        <p:txBody>
          <a:bodyPr/>
          <a:lstStyle/>
          <a:p>
            <a:r>
              <a:rPr dirty="0"/>
              <a:t>Decisiones sobre Medicare</a:t>
            </a:r>
            <a:endParaRPr lang="es-US" dirty="0"/>
          </a:p>
        </p:txBody>
      </p:sp>
      <p:grpSp>
        <p:nvGrpSpPr>
          <p:cNvPr id="5" name="Group 4"/>
          <p:cNvGrpSpPr/>
          <p:nvPr/>
        </p:nvGrpSpPr>
        <p:grpSpPr>
          <a:xfrm>
            <a:off x="5540632" y="2903440"/>
            <a:ext cx="3136961" cy="2164915"/>
            <a:chOff x="5949899" y="3401383"/>
            <a:chExt cx="2932112" cy="1954741"/>
          </a:xfrm>
        </p:grpSpPr>
        <p:pic>
          <p:nvPicPr>
            <p:cNvPr id="2" name="Picture 1" descr="503225253_pencil.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49899" y="3401383"/>
              <a:ext cx="2932112" cy="1954741"/>
            </a:xfrm>
            <a:prstGeom prst="rect">
              <a:avLst/>
            </a:prstGeom>
            <a:ln>
              <a:solidFill>
                <a:schemeClr val="tx2">
                  <a:lumMod val="40000"/>
                  <a:lumOff val="60000"/>
                </a:schemeClr>
              </a:solidFill>
            </a:ln>
            <a:effectLst>
              <a:outerShdw blurRad="98425" dist="12700" sx="102000" sy="102000" algn="l" rotWithShape="0">
                <a:prstClr val="black">
                  <a:alpha val="27000"/>
                </a:prstClr>
              </a:outerShdw>
            </a:effectLst>
          </p:spPr>
        </p:pic>
        <p:sp>
          <p:nvSpPr>
            <p:cNvPr id="3" name="Rectangle 2"/>
            <p:cNvSpPr/>
            <p:nvPr/>
          </p:nvSpPr>
          <p:spPr>
            <a:xfrm rot="20848472">
              <a:off x="6792124" y="4155118"/>
              <a:ext cx="193613" cy="307777"/>
            </a:xfrm>
            <a:prstGeom prst="rect">
              <a:avLst/>
            </a:prstGeom>
          </p:spPr>
          <p:txBody>
            <a:bodyPr wrap="none" lIns="0" tIns="0" rIns="0" bIns="0">
              <a:spAutoFit/>
            </a:bodyPr>
            <a:lstStyle/>
            <a:p>
              <a:r>
                <a:rPr lang="en-US" sz="2000" dirty="0">
                  <a:solidFill>
                    <a:srgbClr val="FF0000"/>
                  </a:solidFill>
                  <a:latin typeface="Zapf Dingbats"/>
                  <a:sym typeface="Zapf Dingbats"/>
                </a:rPr>
                <a:t>✓</a:t>
              </a:r>
              <a:endParaRPr lang="es-US" sz="2000" dirty="0">
                <a:solidFill>
                  <a:srgbClr val="FF0000"/>
                </a:solidFill>
              </a:endParaRPr>
            </a:p>
          </p:txBody>
        </p:sp>
        <p:sp>
          <p:nvSpPr>
            <p:cNvPr id="4" name="Rectangle 3"/>
            <p:cNvSpPr/>
            <p:nvPr/>
          </p:nvSpPr>
          <p:spPr>
            <a:xfrm>
              <a:off x="5978549" y="4234879"/>
              <a:ext cx="485184" cy="1015663"/>
            </a:xfrm>
            <a:prstGeom prst="rect">
              <a:avLst/>
            </a:prstGeom>
            <a:effectLst>
              <a:outerShdw blurRad="50800" dist="38100" dir="18900000" algn="bl" rotWithShape="0">
                <a:prstClr val="black">
                  <a:alpha val="40000"/>
                </a:prstClr>
              </a:outerShdw>
            </a:effectLst>
          </p:spPr>
          <p:txBody>
            <a:bodyPr wrap="none" lIns="0" tIns="0" rIns="0" bIns="0">
              <a:spAutoFit/>
            </a:bodyPr>
            <a:lstStyle/>
            <a:p>
              <a:r>
                <a:rPr lang="en-US" sz="6600" dirty="0">
                  <a:solidFill>
                    <a:srgbClr val="C10000"/>
                  </a:solidFill>
                  <a:latin typeface="Arial Rounded MT Bold"/>
                </a:rPr>
                <a:t>?</a:t>
              </a:r>
            </a:p>
          </p:txBody>
        </p:sp>
      </p:grpSp>
    </p:spTree>
    <p:extLst>
      <p:ext uri="{BB962C8B-B14F-4D97-AF65-F5344CB8AC3E}">
        <p14:creationId xmlns:p14="http://schemas.microsoft.com/office/powerpoint/2010/main" val="7357320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r>
              <a:rPr dirty="0"/>
              <a:t>Medicare Part A ayuda a cubrir costos para:</a:t>
            </a:r>
          </a:p>
          <a:p>
            <a:pPr lvl="1"/>
            <a:r>
              <a:rPr dirty="0"/>
              <a:t>Hospitalizaciones.</a:t>
            </a:r>
          </a:p>
          <a:p>
            <a:pPr lvl="1"/>
            <a:r>
              <a:rPr dirty="0"/>
              <a:t>Cuidado en centro especializado de enfermería.</a:t>
            </a:r>
          </a:p>
          <a:p>
            <a:pPr lvl="1"/>
            <a:r>
              <a:rPr dirty="0"/>
              <a:t>Cuidado de hospicio.</a:t>
            </a:r>
          </a:p>
          <a:p>
            <a:pPr lvl="1"/>
            <a:r>
              <a:rPr dirty="0"/>
              <a:t>Algo de cuidado de la salud en el hogar.</a:t>
            </a:r>
          </a:p>
          <a:p>
            <a:r>
              <a:rPr dirty="0"/>
              <a:t>Medicare Part B ayuda a cubrir costos para:</a:t>
            </a:r>
          </a:p>
          <a:p>
            <a:pPr lvl="1"/>
            <a:r>
              <a:rPr dirty="0"/>
              <a:t>Servicios de doctores.</a:t>
            </a:r>
          </a:p>
          <a:p>
            <a:pPr lvl="1"/>
            <a:r>
              <a:rPr dirty="0"/>
              <a:t>Servicios médicos y quirúrgicos ambulatorios, </a:t>
            </a:r>
            <a:r>
              <a:rPr lang="en-PH" dirty="0"/>
              <a:t/>
            </a:r>
            <a:br>
              <a:rPr lang="en-PH" dirty="0"/>
            </a:br>
            <a:r>
              <a:rPr dirty="0" err="1"/>
              <a:t>suministros</a:t>
            </a:r>
            <a:r>
              <a:rPr dirty="0"/>
              <a:t>.</a:t>
            </a:r>
          </a:p>
          <a:p>
            <a:pPr lvl="1"/>
            <a:r>
              <a:rPr dirty="0"/>
              <a:t>Análisis de laboratorio clínico.</a:t>
            </a:r>
          </a:p>
          <a:p>
            <a:pPr lvl="1"/>
            <a:r>
              <a:rPr dirty="0"/>
              <a:t>Equipos médicos duraderos.</a:t>
            </a:r>
          </a:p>
          <a:p>
            <a:pPr lvl="1"/>
            <a:r>
              <a:rPr dirty="0"/>
              <a:t>Servicios preventivos.</a:t>
            </a:r>
            <a:endParaRPr lang="es-US" dirty="0"/>
          </a:p>
        </p:txBody>
      </p:sp>
      <p:sp>
        <p:nvSpPr>
          <p:cNvPr id="9219" name="Rectangle 2"/>
          <p:cNvSpPr>
            <a:spLocks noGrp="1" noChangeArrowheads="1"/>
          </p:cNvSpPr>
          <p:nvPr>
            <p:ph type="title"/>
          </p:nvPr>
        </p:nvSpPr>
        <p:spPr/>
        <p:txBody>
          <a:bodyPr/>
          <a:lstStyle/>
          <a:p>
            <a:r>
              <a:rPr dirty="0"/>
              <a:t>Generalidades sobre Medicare Original</a:t>
            </a:r>
            <a:endParaRPr lang="es-US" dirty="0"/>
          </a:p>
        </p:txBody>
      </p:sp>
      <p:pic>
        <p:nvPicPr>
          <p:cNvPr id="2" name="Picture 1" descr="Part A icon.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39427" y="2086920"/>
            <a:ext cx="919667" cy="854819"/>
          </a:xfrm>
          <a:prstGeom prst="rect">
            <a:avLst/>
          </a:prstGeom>
        </p:spPr>
      </p:pic>
      <p:pic>
        <p:nvPicPr>
          <p:cNvPr id="3" name="Picture 2" descr="Part B ic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29248" y="4043405"/>
            <a:ext cx="883863" cy="871838"/>
          </a:xfrm>
          <a:prstGeom prst="rect">
            <a:avLst/>
          </a:prstGeom>
        </p:spPr>
      </p:pic>
    </p:spTree>
    <p:extLst>
      <p:ext uri="{BB962C8B-B14F-4D97-AF65-F5344CB8AC3E}">
        <p14:creationId xmlns:p14="http://schemas.microsoft.com/office/powerpoint/2010/main" val="26432178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lstStyle/>
          <a:p>
            <a:r>
              <a:rPr dirty="0"/>
              <a:t>¿Qué cuesta la Part A? </a:t>
            </a:r>
          </a:p>
          <a:p>
            <a:r>
              <a:rPr dirty="0"/>
              <a:t>La mayoría de las personas tienen una prima </a:t>
            </a:r>
            <a:r>
              <a:rPr dirty="0" err="1"/>
              <a:t>gratuita</a:t>
            </a:r>
            <a:r>
              <a:rPr dirty="0"/>
              <a:t> </a:t>
            </a:r>
            <a:r>
              <a:rPr lang="en-PH" dirty="0"/>
              <a:t/>
            </a:r>
            <a:br>
              <a:rPr lang="en-PH" dirty="0"/>
            </a:br>
            <a:r>
              <a:rPr dirty="0"/>
              <a:t>de la Part A si:</a:t>
            </a:r>
          </a:p>
          <a:p>
            <a:pPr lvl="1"/>
            <a:r>
              <a:rPr dirty="0"/>
              <a:t>Usted o su cónyuge pagaron impuestos de FICA por al </a:t>
            </a:r>
            <a:r>
              <a:rPr lang="en-PH" dirty="0"/>
              <a:t/>
            </a:r>
            <a:br>
              <a:rPr lang="en-PH" dirty="0"/>
            </a:br>
            <a:r>
              <a:rPr dirty="0" err="1"/>
              <a:t>menos</a:t>
            </a:r>
            <a:r>
              <a:rPr dirty="0"/>
              <a:t> 10 años. </a:t>
            </a:r>
          </a:p>
          <a:p>
            <a:pPr lvl="1"/>
            <a:r>
              <a:rPr dirty="0"/>
              <a:t>Usted pagó FICA menos de 10 años: </a:t>
            </a:r>
          </a:p>
          <a:p>
            <a:pPr lvl="2"/>
            <a:r>
              <a:rPr dirty="0"/>
              <a:t>Puede pagar una prima para tener la Part A.</a:t>
            </a:r>
          </a:p>
          <a:p>
            <a:pPr lvl="2"/>
            <a:r>
              <a:rPr dirty="0"/>
              <a:t>Tal vez tenga una penalización,</a:t>
            </a:r>
          </a:p>
          <a:p>
            <a:pPr lvl="3"/>
            <a:r>
              <a:rPr dirty="0"/>
              <a:t>si no la compró cuando era elegible por primera vez. </a:t>
            </a:r>
            <a:endParaRPr lang="es-US" dirty="0"/>
          </a:p>
        </p:txBody>
      </p:sp>
      <p:sp>
        <p:nvSpPr>
          <p:cNvPr id="10243" name="Rectangle 2"/>
          <p:cNvSpPr>
            <a:spLocks noGrp="1" noChangeArrowheads="1"/>
          </p:cNvSpPr>
          <p:nvPr>
            <p:ph type="title"/>
          </p:nvPr>
        </p:nvSpPr>
        <p:spPr/>
        <p:txBody>
          <a:bodyPr/>
          <a:lstStyle/>
          <a:p>
            <a:r>
              <a:rPr dirty="0"/>
              <a:t>Pagando por Medicare Part A </a:t>
            </a:r>
            <a:r>
              <a:t/>
            </a:r>
            <a:br/>
            <a:r>
              <a:rPr dirty="0"/>
              <a:t>(Seguro de hospitalización)</a:t>
            </a:r>
            <a:endParaRPr lang="es-US" dirty="0"/>
          </a:p>
        </p:txBody>
      </p:sp>
    </p:spTree>
    <p:extLst>
      <p:ext uri="{BB962C8B-B14F-4D97-AF65-F5344CB8AC3E}">
        <p14:creationId xmlns:p14="http://schemas.microsoft.com/office/powerpoint/2010/main" val="19949334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dirty="0"/>
              <a:t>Qué paga por hospitalizaciones</a:t>
            </a:r>
          </a:p>
        </p:txBody>
      </p:sp>
      <p:graphicFrame>
        <p:nvGraphicFramePr>
          <p:cNvPr id="7" name="Table 6"/>
          <p:cNvGraphicFramePr>
            <a:graphicFrameLocks noGrp="1"/>
          </p:cNvGraphicFramePr>
          <p:nvPr>
            <p:extLst>
              <p:ext uri="{D42A27DB-BD31-4B8C-83A1-F6EECF244321}">
                <p14:modId xmlns:p14="http://schemas.microsoft.com/office/powerpoint/2010/main" val="2834536964"/>
              </p:ext>
            </p:extLst>
          </p:nvPr>
        </p:nvGraphicFramePr>
        <p:xfrm>
          <a:off x="778598" y="2122449"/>
          <a:ext cx="7460054" cy="3028264"/>
        </p:xfrm>
        <a:graphic>
          <a:graphicData uri="http://schemas.openxmlformats.org/drawingml/2006/table">
            <a:tbl>
              <a:tblPr firstRow="1" bandRow="1">
                <a:tableStyleId>{5C22544A-7EE6-4342-B048-85BDC9FD1C3A}</a:tableStyleId>
              </a:tblPr>
              <a:tblGrid>
                <a:gridCol w="3693814">
                  <a:extLst>
                    <a:ext uri="{9D8B030D-6E8A-4147-A177-3AD203B41FA5}">
                      <a16:colId xmlns:a16="http://schemas.microsoft.com/office/drawing/2014/main" xmlns="" val="20000"/>
                    </a:ext>
                  </a:extLst>
                </a:gridCol>
                <a:gridCol w="3766240">
                  <a:extLst>
                    <a:ext uri="{9D8B030D-6E8A-4147-A177-3AD203B41FA5}">
                      <a16:colId xmlns:a16="http://schemas.microsoft.com/office/drawing/2014/main" xmlns="" val="20001"/>
                    </a:ext>
                  </a:extLst>
                </a:gridCol>
              </a:tblGrid>
              <a:tr h="898646">
                <a:tc>
                  <a:txBody>
                    <a:bodyPr/>
                    <a:lstStyle/>
                    <a:p>
                      <a:pPr algn="ctr"/>
                      <a:r>
                        <a:rPr lang="en-US" sz="2400" u="none" strike="noStrike" kern="1200" baseline="0" dirty="0"/>
                        <a:t>Por cada periodo de beneficio en 2019</a:t>
                      </a:r>
                      <a:endParaRPr lang="es-US" sz="2400" b="0" i="0" u="none" strike="noStrike" kern="1200" baseline="0" dirty="0">
                        <a:solidFill>
                          <a:schemeClr val="lt1"/>
                        </a:solidFill>
                        <a:latin typeface="+mn-lt"/>
                        <a:ea typeface="+mn-ea"/>
                        <a:cs typeface="Arial" panose="020B0604020202020204" pitchFamily="34" charset="0"/>
                      </a:endParaRPr>
                    </a:p>
                  </a:txBody>
                  <a:tcPr marL="72000" marR="72000"/>
                </a:tc>
                <a:tc>
                  <a:txBody>
                    <a:bodyPr/>
                    <a:lstStyle/>
                    <a:p>
                      <a:pPr algn="ctr"/>
                      <a:r>
                        <a:rPr dirty="0"/>
                        <a:t/>
                      </a:r>
                      <a:br>
                        <a:rPr dirty="0"/>
                      </a:br>
                      <a:r>
                        <a:rPr lang="en-US" sz="2400" dirty="0"/>
                        <a:t>Usted paga</a:t>
                      </a:r>
                      <a:endParaRPr lang="es-US" sz="2400" dirty="0">
                        <a:latin typeface="+mn-lt"/>
                        <a:cs typeface="Arial" panose="020B0604020202020204" pitchFamily="34" charset="0"/>
                      </a:endParaRPr>
                    </a:p>
                  </a:txBody>
                  <a:tcPr marL="72000" marR="72000" anchor="ctr"/>
                </a:tc>
                <a:extLst>
                  <a:ext uri="{0D108BD9-81ED-4DB2-BD59-A6C34878D82A}">
                    <a16:rowId xmlns:a16="http://schemas.microsoft.com/office/drawing/2014/main" xmlns="" val="10000"/>
                  </a:ext>
                </a:extLst>
              </a:tr>
              <a:tr h="498743">
                <a:tc>
                  <a:txBody>
                    <a:bodyPr/>
                    <a:lstStyle/>
                    <a:p>
                      <a:r>
                        <a:rPr lang="en-US" sz="2000" u="none" strike="noStrike" kern="1200" baseline="0" dirty="0"/>
                        <a:t>Días 1-60 </a:t>
                      </a:r>
                      <a:endParaRPr lang="es-US" sz="2000" b="0" i="0" u="none" strike="noStrike" kern="1200" baseline="0" dirty="0">
                        <a:solidFill>
                          <a:schemeClr val="dk1"/>
                        </a:solidFill>
                        <a:latin typeface="+mn-lt"/>
                        <a:ea typeface="+mn-ea"/>
                        <a:cs typeface="Arial" panose="020B0604020202020204" pitchFamily="34" charset="0"/>
                      </a:endParaRPr>
                    </a:p>
                  </a:txBody>
                  <a:tcPr marL="72000" marR="72000"/>
                </a:tc>
                <a:tc>
                  <a:txBody>
                    <a:bodyPr/>
                    <a:lstStyle/>
                    <a:p>
                      <a:r>
                        <a:rPr lang="en-US" sz="2000" u="none" strike="noStrike" kern="1200" baseline="0" dirty="0"/>
                        <a:t>$1,364 de deducible </a:t>
                      </a:r>
                      <a:endParaRPr lang="es-US" sz="2000" b="0" i="0" u="none" strike="noStrike" kern="1200" baseline="0" dirty="0">
                        <a:solidFill>
                          <a:schemeClr val="dk1"/>
                        </a:solidFill>
                        <a:latin typeface="+mn-lt"/>
                        <a:ea typeface="+mn-ea"/>
                        <a:cs typeface="Arial" panose="020B0604020202020204" pitchFamily="34" charset="0"/>
                      </a:endParaRPr>
                    </a:p>
                  </a:txBody>
                  <a:tcPr marL="72000" marR="72000"/>
                </a:tc>
                <a:extLst>
                  <a:ext uri="{0D108BD9-81ED-4DB2-BD59-A6C34878D82A}">
                    <a16:rowId xmlns:a16="http://schemas.microsoft.com/office/drawing/2014/main" xmlns="" val="10001"/>
                  </a:ext>
                </a:extLst>
              </a:tr>
              <a:tr h="432681">
                <a:tc>
                  <a:txBody>
                    <a:bodyPr/>
                    <a:lstStyle/>
                    <a:p>
                      <a:r>
                        <a:rPr lang="en-US" sz="2000" u="none" strike="noStrike" kern="1200" baseline="0" dirty="0"/>
                        <a:t>Días 61-90 </a:t>
                      </a:r>
                      <a:endParaRPr lang="es-US" sz="2000" b="0" i="0" u="none" strike="noStrike" kern="1200" baseline="0" dirty="0">
                        <a:solidFill>
                          <a:schemeClr val="dk1"/>
                        </a:solidFill>
                        <a:latin typeface="+mn-lt"/>
                        <a:ea typeface="+mn-ea"/>
                        <a:cs typeface="Arial" panose="020B0604020202020204" pitchFamily="34" charset="0"/>
                      </a:endParaRPr>
                    </a:p>
                  </a:txBody>
                  <a:tcPr marL="72000" marR="72000"/>
                </a:tc>
                <a:tc>
                  <a:txBody>
                    <a:bodyPr/>
                    <a:lstStyle/>
                    <a:p>
                      <a:r>
                        <a:rPr lang="en-US" sz="2000" u="none" strike="noStrike" kern="1200" baseline="0" dirty="0"/>
                        <a:t>$341 por día </a:t>
                      </a:r>
                      <a:endParaRPr lang="es-US" sz="2000" b="0" i="0" u="none" strike="noStrike" kern="1200" baseline="0" dirty="0">
                        <a:solidFill>
                          <a:schemeClr val="dk1"/>
                        </a:solidFill>
                        <a:latin typeface="+mn-lt"/>
                        <a:ea typeface="+mn-ea"/>
                        <a:cs typeface="Arial" panose="020B0604020202020204" pitchFamily="34" charset="0"/>
                      </a:endParaRPr>
                    </a:p>
                  </a:txBody>
                  <a:tcPr marL="72000" marR="72000"/>
                </a:tc>
                <a:extLst>
                  <a:ext uri="{0D108BD9-81ED-4DB2-BD59-A6C34878D82A}">
                    <a16:rowId xmlns:a16="http://schemas.microsoft.com/office/drawing/2014/main" xmlns="" val="10002"/>
                  </a:ext>
                </a:extLst>
              </a:tr>
              <a:tr h="765513">
                <a:tc>
                  <a:txBody>
                    <a:bodyPr/>
                    <a:lstStyle/>
                    <a:p>
                      <a:r>
                        <a:rPr lang="en-US" sz="2000" u="none" strike="noStrike" kern="1200" baseline="0" dirty="0"/>
                        <a:t>Días 91-150 </a:t>
                      </a:r>
                      <a:endParaRPr lang="es-US" sz="2000" b="0" i="0" u="none" strike="noStrike" kern="1200" baseline="0" dirty="0">
                        <a:solidFill>
                          <a:schemeClr val="dk1"/>
                        </a:solidFill>
                        <a:latin typeface="+mn-lt"/>
                        <a:ea typeface="+mn-ea"/>
                        <a:cs typeface="Arial" panose="020B0604020202020204" pitchFamily="34" charset="0"/>
                      </a:endParaRPr>
                    </a:p>
                  </a:txBody>
                  <a:tcPr marL="72000" marR="72000"/>
                </a:tc>
                <a:tc>
                  <a:txBody>
                    <a:bodyPr/>
                    <a:lstStyle/>
                    <a:p>
                      <a:r>
                        <a:rPr lang="en-US" sz="2000" u="none" strike="noStrike" kern="1200" baseline="0" dirty="0"/>
                        <a:t>$682 por día </a:t>
                      </a:r>
                    </a:p>
                    <a:p>
                      <a:r>
                        <a:rPr lang="en-US" sz="2000" u="none" strike="noStrike" kern="1200" baseline="0" dirty="0"/>
                        <a:t>(60 días de reserva de por vida)</a:t>
                      </a:r>
                      <a:endParaRPr lang="es-US" sz="2000" b="0" i="0" u="none" strike="noStrike" kern="1200" baseline="0" dirty="0">
                        <a:solidFill>
                          <a:schemeClr val="dk1"/>
                        </a:solidFill>
                        <a:latin typeface="+mn-lt"/>
                        <a:ea typeface="+mn-ea"/>
                        <a:cs typeface="Arial" panose="020B0604020202020204" pitchFamily="34" charset="0"/>
                      </a:endParaRPr>
                    </a:p>
                  </a:txBody>
                  <a:tcPr marL="72000" marR="72000"/>
                </a:tc>
                <a:extLst>
                  <a:ext uri="{0D108BD9-81ED-4DB2-BD59-A6C34878D82A}">
                    <a16:rowId xmlns:a16="http://schemas.microsoft.com/office/drawing/2014/main" xmlns="" val="10003"/>
                  </a:ext>
                </a:extLst>
              </a:tr>
              <a:tr h="432681">
                <a:tc>
                  <a:txBody>
                    <a:bodyPr/>
                    <a:lstStyle/>
                    <a:p>
                      <a:r>
                        <a:rPr lang="en-US" sz="2000" u="none" strike="noStrike" kern="1200" baseline="0" dirty="0"/>
                        <a:t>Todos los días después de 150 </a:t>
                      </a:r>
                      <a:endParaRPr lang="es-US" sz="2000" b="0" i="0" u="none" strike="noStrike" kern="1200" baseline="0" dirty="0">
                        <a:solidFill>
                          <a:schemeClr val="dk1"/>
                        </a:solidFill>
                        <a:latin typeface="+mn-lt"/>
                        <a:ea typeface="+mn-ea"/>
                        <a:cs typeface="Arial" panose="020B0604020202020204" pitchFamily="34" charset="0"/>
                      </a:endParaRPr>
                    </a:p>
                  </a:txBody>
                  <a:tcPr marL="72000" marR="72000"/>
                </a:tc>
                <a:tc>
                  <a:txBody>
                    <a:bodyPr/>
                    <a:lstStyle/>
                    <a:p>
                      <a:r>
                        <a:rPr lang="en-US" sz="2000" u="none" strike="noStrike" kern="1200" baseline="0" dirty="0"/>
                        <a:t>Todos los costos</a:t>
                      </a:r>
                      <a:endParaRPr lang="es-US" sz="2000" b="0" i="0" u="none" strike="noStrike" kern="1200" baseline="0" dirty="0">
                        <a:solidFill>
                          <a:schemeClr val="dk1"/>
                        </a:solidFill>
                        <a:latin typeface="+mn-lt"/>
                        <a:ea typeface="+mn-ea"/>
                        <a:cs typeface="Arial" panose="020B0604020202020204" pitchFamily="34" charset="0"/>
                      </a:endParaRPr>
                    </a:p>
                  </a:txBody>
                  <a:tcPr marL="72000" marR="7200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266234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dirty="0"/>
              <a:t>Qué paga por cuidado en centro especializado de enfermería</a:t>
            </a:r>
          </a:p>
        </p:txBody>
      </p:sp>
      <p:graphicFrame>
        <p:nvGraphicFramePr>
          <p:cNvPr id="7" name="Table 6"/>
          <p:cNvGraphicFramePr>
            <a:graphicFrameLocks noGrp="1"/>
          </p:cNvGraphicFramePr>
          <p:nvPr>
            <p:extLst>
              <p:ext uri="{D42A27DB-BD31-4B8C-83A1-F6EECF244321}">
                <p14:modId xmlns:p14="http://schemas.microsoft.com/office/powerpoint/2010/main" val="1980703773"/>
              </p:ext>
            </p:extLst>
          </p:nvPr>
        </p:nvGraphicFramePr>
        <p:xfrm>
          <a:off x="778598" y="2305599"/>
          <a:ext cx="7460054" cy="2391598"/>
        </p:xfrm>
        <a:graphic>
          <a:graphicData uri="http://schemas.openxmlformats.org/drawingml/2006/table">
            <a:tbl>
              <a:tblPr firstRow="1" bandRow="1">
                <a:tableStyleId>{5C22544A-7EE6-4342-B048-85BDC9FD1C3A}</a:tableStyleId>
              </a:tblPr>
              <a:tblGrid>
                <a:gridCol w="3730027">
                  <a:extLst>
                    <a:ext uri="{9D8B030D-6E8A-4147-A177-3AD203B41FA5}">
                      <a16:colId xmlns:a16="http://schemas.microsoft.com/office/drawing/2014/main" xmlns="" val="20000"/>
                    </a:ext>
                  </a:extLst>
                </a:gridCol>
                <a:gridCol w="3730027">
                  <a:extLst>
                    <a:ext uri="{9D8B030D-6E8A-4147-A177-3AD203B41FA5}">
                      <a16:colId xmlns:a16="http://schemas.microsoft.com/office/drawing/2014/main" xmlns="" val="20001"/>
                    </a:ext>
                  </a:extLst>
                </a:gridCol>
              </a:tblGrid>
              <a:tr h="370840">
                <a:tc>
                  <a:txBody>
                    <a:bodyPr/>
                    <a:lstStyle/>
                    <a:p>
                      <a:pPr algn="ctr"/>
                      <a:r>
                        <a:rPr lang="en-US" sz="2400" u="none" strike="noStrike" kern="1200" baseline="0" dirty="0"/>
                        <a:t>Por cada periodo de beneficio en 2019</a:t>
                      </a:r>
                      <a:endParaRPr lang="es-US" sz="2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algn="ctr"/>
                      <a:r>
                        <a:t/>
                      </a:r>
                      <a:br/>
                      <a:r>
                        <a:rPr lang="en-US" sz="2400" dirty="0"/>
                        <a:t>Usted paga</a:t>
                      </a:r>
                      <a:endParaRPr lang="es-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21345">
                <a:tc>
                  <a:txBody>
                    <a:bodyPr/>
                    <a:lstStyle/>
                    <a:p>
                      <a:r>
                        <a:rPr lang="en-US" sz="2000" u="none" strike="noStrike" kern="1200" baseline="0" dirty="0"/>
                        <a:t>Días 1-20 </a:t>
                      </a:r>
                      <a:endParaRPr lang="es-US"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u="none" strike="noStrike" kern="1200" baseline="0" dirty="0"/>
                        <a:t>$0</a:t>
                      </a:r>
                      <a:endParaRPr lang="es-US"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r h="517514">
                <a:tc>
                  <a:txBody>
                    <a:bodyPr/>
                    <a:lstStyle/>
                    <a:p>
                      <a:r>
                        <a:rPr lang="en-US" sz="2000" u="none" strike="noStrike" kern="1200" baseline="0" dirty="0"/>
                        <a:t>Días 21-100</a:t>
                      </a:r>
                      <a:endParaRPr lang="es-US"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u="none" strike="noStrike" kern="1200" baseline="0" dirty="0"/>
                        <a:t>$170.50 por día </a:t>
                      </a:r>
                      <a:endParaRPr lang="es-US"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529779">
                <a:tc>
                  <a:txBody>
                    <a:bodyPr/>
                    <a:lstStyle/>
                    <a:p>
                      <a:r>
                        <a:rPr lang="en-US" sz="2000" u="none" strike="noStrike" kern="1200" baseline="0" dirty="0"/>
                        <a:t>Todos los días después de 100</a:t>
                      </a:r>
                      <a:endParaRPr lang="es-US"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u="none" strike="noStrike" kern="1200" baseline="0" dirty="0"/>
                        <a:t>Todos los costos</a:t>
                      </a:r>
                      <a:endParaRPr lang="es-US"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11715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549246" y="1595120"/>
            <a:ext cx="7798049" cy="4781557"/>
          </a:xfrm>
        </p:spPr>
        <p:txBody>
          <a:bodyPr/>
          <a:lstStyle/>
          <a:p>
            <a:r>
              <a:rPr dirty="0"/>
              <a:t>Considere:</a:t>
            </a:r>
          </a:p>
          <a:p>
            <a:pPr lvl="1"/>
            <a:r>
              <a:rPr dirty="0"/>
              <a:t>Usted la recibe automáticamente si recibe beneficios del Seguro Social/RRB.</a:t>
            </a:r>
          </a:p>
          <a:p>
            <a:pPr lvl="1"/>
            <a:r>
              <a:rPr dirty="0"/>
              <a:t>Su prima es gratuita para la mayoría de las personas.</a:t>
            </a:r>
          </a:p>
          <a:p>
            <a:pPr lvl="1"/>
            <a:r>
              <a:rPr dirty="0"/>
              <a:t>Puede pagar por esta si su historial de trabajo no es suficiente.</a:t>
            </a:r>
          </a:p>
          <a:p>
            <a:pPr lvl="2"/>
            <a:r>
              <a:rPr dirty="0"/>
              <a:t>Tal vez haya una penalización si se retrasa.</a:t>
            </a:r>
          </a:p>
          <a:p>
            <a:pPr lvl="1"/>
            <a:r>
              <a:rPr dirty="0"/>
              <a:t>Si usted o su cónyuge está trabajando activamente y </a:t>
            </a:r>
            <a:r>
              <a:rPr dirty="0" err="1"/>
              <a:t>cubierto</a:t>
            </a:r>
            <a:r>
              <a:rPr dirty="0"/>
              <a:t> </a:t>
            </a:r>
            <a:r>
              <a:rPr lang="en-PH" dirty="0"/>
              <a:t/>
            </a:r>
            <a:br>
              <a:rPr lang="en-PH" dirty="0"/>
            </a:br>
            <a:r>
              <a:rPr dirty="0"/>
              <a:t>por un plan de empleador.</a:t>
            </a:r>
          </a:p>
          <a:p>
            <a:pPr lvl="2"/>
            <a:r>
              <a:rPr dirty="0"/>
              <a:t>– Comuníquese con el Seguro Social para inscribirse.</a:t>
            </a:r>
          </a:p>
          <a:p>
            <a:endParaRPr lang="es-US" dirty="0"/>
          </a:p>
          <a:p>
            <a:r>
              <a:rPr lang="en-US" b="0" dirty="0"/>
              <a:t>Tal vez no si tiene una Cuenta de ahorros de salud</a:t>
            </a:r>
            <a:r>
              <a:rPr dirty="0"/>
              <a:t> </a:t>
            </a:r>
            <a:endParaRPr lang="es-US" dirty="0"/>
          </a:p>
        </p:txBody>
      </p:sp>
      <p:sp>
        <p:nvSpPr>
          <p:cNvPr id="15363" name="Rectangle 2"/>
          <p:cNvSpPr>
            <a:spLocks noGrp="1" noChangeArrowheads="1"/>
          </p:cNvSpPr>
          <p:nvPr>
            <p:ph type="title"/>
          </p:nvPr>
        </p:nvSpPr>
        <p:spPr/>
        <p:txBody>
          <a:bodyPr/>
          <a:lstStyle/>
          <a:p>
            <a:r>
              <a:rPr dirty="0"/>
              <a:t>Decisión: ¿Tengo que </a:t>
            </a:r>
            <a:r>
              <a:rPr dirty="0" err="1"/>
              <a:t>inscribirme</a:t>
            </a:r>
            <a:r>
              <a:rPr dirty="0"/>
              <a:t> </a:t>
            </a:r>
            <a:r>
              <a:rPr lang="en-PH" dirty="0"/>
              <a:t/>
            </a:r>
            <a:br>
              <a:rPr lang="en-PH" dirty="0"/>
            </a:br>
            <a:r>
              <a:rPr dirty="0"/>
              <a:t>para la Part A?</a:t>
            </a:r>
          </a:p>
        </p:txBody>
      </p:sp>
    </p:spTree>
    <p:extLst>
      <p:ext uri="{BB962C8B-B14F-4D97-AF65-F5344CB8AC3E}">
        <p14:creationId xmlns:p14="http://schemas.microsoft.com/office/powerpoint/2010/main" val="33761923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96198" y="5803855"/>
            <a:ext cx="3147802" cy="96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2"/>
          <p:cNvSpPr>
            <a:spLocks noGrp="1" noChangeArrowheads="1"/>
          </p:cNvSpPr>
          <p:nvPr>
            <p:ph type="title"/>
          </p:nvPr>
        </p:nvSpPr>
        <p:spPr/>
        <p:txBody>
          <a:bodyPr/>
          <a:lstStyle/>
          <a:p>
            <a:r>
              <a:rPr dirty="0"/>
              <a:t>Qué paga por la Part B</a:t>
            </a:r>
            <a:endParaRPr lang="es-US" dirty="0"/>
          </a:p>
        </p:txBody>
      </p:sp>
      <p:sp>
        <p:nvSpPr>
          <p:cNvPr id="3" name="Rectangle 2"/>
          <p:cNvSpPr/>
          <p:nvPr/>
        </p:nvSpPr>
        <p:spPr>
          <a:xfrm>
            <a:off x="834743" y="6120010"/>
            <a:ext cx="7788614" cy="276999"/>
          </a:xfrm>
          <a:prstGeom prst="rect">
            <a:avLst/>
          </a:prstGeom>
        </p:spPr>
        <p:txBody>
          <a:bodyPr wrap="square">
            <a:spAutoFit/>
          </a:bodyPr>
          <a:lstStyle/>
          <a:p>
            <a:r>
              <a:rPr lang="en-US" sz="1200" b="1" dirty="0"/>
              <a:t>Nota</a:t>
            </a:r>
            <a:r>
              <a:rPr sz="1200" dirty="0"/>
              <a:t>:</a:t>
            </a:r>
            <a:r>
              <a:rPr lang="en-US" sz="1200" dirty="0"/>
              <a:t> Por lo general las primas son deducidas de su pago de beneficios del Seguro Social. </a:t>
            </a:r>
            <a:endParaRPr lang="es-US" sz="1200" dirty="0"/>
          </a:p>
        </p:txBody>
      </p:sp>
      <p:graphicFrame>
        <p:nvGraphicFramePr>
          <p:cNvPr id="5" name="Content Placeholder 8" descr="Table showing monthly Part B premium based upon individual and joint tax filing status and rates. Details are included in the speakers' notes."/>
          <p:cNvGraphicFramePr>
            <a:graphicFrameLocks/>
          </p:cNvGraphicFramePr>
          <p:nvPr>
            <p:extLst>
              <p:ext uri="{D42A27DB-BD31-4B8C-83A1-F6EECF244321}">
                <p14:modId xmlns:p14="http://schemas.microsoft.com/office/powerpoint/2010/main" val="2533914415"/>
              </p:ext>
            </p:extLst>
          </p:nvPr>
        </p:nvGraphicFramePr>
        <p:xfrm>
          <a:off x="261257" y="1619822"/>
          <a:ext cx="8701512" cy="4270214"/>
        </p:xfrm>
        <a:graphic>
          <a:graphicData uri="http://schemas.openxmlformats.org/drawingml/2006/table">
            <a:tbl>
              <a:tblPr firstRow="1" bandRow="1">
                <a:tableStyleId>{5C22544A-7EE6-4342-B048-85BDC9FD1C3A}</a:tableStyleId>
              </a:tblPr>
              <a:tblGrid>
                <a:gridCol w="2827990">
                  <a:extLst>
                    <a:ext uri="{9D8B030D-6E8A-4147-A177-3AD203B41FA5}">
                      <a16:colId xmlns:a16="http://schemas.microsoft.com/office/drawing/2014/main" xmlns="" val="20000"/>
                    </a:ext>
                  </a:extLst>
                </a:gridCol>
                <a:gridCol w="2392916">
                  <a:extLst>
                    <a:ext uri="{9D8B030D-6E8A-4147-A177-3AD203B41FA5}">
                      <a16:colId xmlns:a16="http://schemas.microsoft.com/office/drawing/2014/main" xmlns="" val="20001"/>
                    </a:ext>
                  </a:extLst>
                </a:gridCol>
                <a:gridCol w="2030353">
                  <a:extLst>
                    <a:ext uri="{9D8B030D-6E8A-4147-A177-3AD203B41FA5}">
                      <a16:colId xmlns:a16="http://schemas.microsoft.com/office/drawing/2014/main" xmlns="" val="20002"/>
                    </a:ext>
                  </a:extLst>
                </a:gridCol>
                <a:gridCol w="1450253">
                  <a:extLst>
                    <a:ext uri="{9D8B030D-6E8A-4147-A177-3AD203B41FA5}">
                      <a16:colId xmlns:a16="http://schemas.microsoft.com/office/drawing/2014/main" xmlns="" val="20003"/>
                    </a:ext>
                  </a:extLst>
                </a:gridCol>
              </a:tblGrid>
              <a:tr h="587979">
                <a:tc gridSpan="3">
                  <a:txBody>
                    <a:bodyPr/>
                    <a:lstStyle/>
                    <a:p>
                      <a:r>
                        <a:rPr lang="en-US" sz="1400" dirty="0"/>
                        <a:t>Si sus ingresos anuales en 2017 (por los que paga en 2019) eran</a:t>
                      </a:r>
                    </a:p>
                  </a:txBody>
                  <a:tcPr anchor="ctr"/>
                </a:tc>
                <a:tc hMerge="1">
                  <a:txBody>
                    <a:bodyPr/>
                    <a:lstStyle/>
                    <a:p>
                      <a:endParaRPr lang="en-US"/>
                    </a:p>
                  </a:txBody>
                  <a:tcPr/>
                </a:tc>
                <a:tc hMerge="1">
                  <a:txBody>
                    <a:bodyPr/>
                    <a:lstStyle/>
                    <a:p>
                      <a:endParaRPr lang="en-US"/>
                    </a:p>
                  </a:txBody>
                  <a:tcPr/>
                </a:tc>
                <a:tc rowSpan="2">
                  <a:txBody>
                    <a:bodyPr/>
                    <a:lstStyle/>
                    <a:p>
                      <a:r>
                        <a:rPr lang="en-US" sz="1400" dirty="0" err="1"/>
                        <a:t>Usted</a:t>
                      </a:r>
                      <a:r>
                        <a:rPr lang="en-US" sz="1400" dirty="0"/>
                        <a:t> </a:t>
                      </a:r>
                      <a:r>
                        <a:rPr lang="en-US" sz="1400" dirty="0" err="1"/>
                        <a:t>paga</a:t>
                      </a:r>
                      <a:r>
                        <a:rPr lang="en-US" sz="1400" dirty="0"/>
                        <a:t> </a:t>
                      </a:r>
                      <a:r>
                        <a:rPr lang="en-US" sz="1400" dirty="0" err="1"/>
                        <a:t>cada</a:t>
                      </a:r>
                      <a:r>
                        <a:rPr lang="en-US" sz="1400" dirty="0"/>
                        <a:t> </a:t>
                      </a:r>
                      <a:r>
                        <a:rPr lang="en-US" sz="1400" dirty="0" err="1"/>
                        <a:t>mes</a:t>
                      </a:r>
                      <a:r>
                        <a:rPr lang="en-US" sz="1400" dirty="0"/>
                        <a:t> </a:t>
                      </a:r>
                      <a:br>
                        <a:rPr lang="en-US" sz="1400" dirty="0"/>
                      </a:br>
                      <a:r>
                        <a:rPr lang="en-US" sz="1400" dirty="0"/>
                        <a:t>(</a:t>
                      </a:r>
                      <a:r>
                        <a:rPr lang="en-US" sz="1400" dirty="0" err="1"/>
                        <a:t>en</a:t>
                      </a:r>
                      <a:r>
                        <a:rPr lang="en-US" sz="1400" dirty="0"/>
                        <a:t> 2019)</a:t>
                      </a:r>
                    </a:p>
                  </a:txBody>
                  <a:tcPr anchor="ctr"/>
                </a:tc>
                <a:extLst>
                  <a:ext uri="{0D108BD9-81ED-4DB2-BD59-A6C34878D82A}">
                    <a16:rowId xmlns:a16="http://schemas.microsoft.com/office/drawing/2014/main" xmlns="" val="10000"/>
                  </a:ext>
                </a:extLst>
              </a:tr>
              <a:tr h="587979">
                <a:tc>
                  <a:txBody>
                    <a:bodyPr/>
                    <a:lstStyle/>
                    <a:p>
                      <a:r>
                        <a:rPr lang="en-US" sz="1400" dirty="0"/>
                        <a:t>Presenta declaración de impuestos individual</a:t>
                      </a:r>
                    </a:p>
                  </a:txBody>
                  <a:tcPr anchor="ctr"/>
                </a:tc>
                <a:tc>
                  <a:txBody>
                    <a:bodyPr/>
                    <a:lstStyle/>
                    <a:p>
                      <a:r>
                        <a:rPr lang="en-US" sz="1400"/>
                        <a:t>Presenta declaración de impuestos conjunta</a:t>
                      </a:r>
                    </a:p>
                  </a:txBody>
                  <a:tcPr anchor="ctr"/>
                </a:tc>
                <a:tc>
                  <a:txBody>
                    <a:bodyPr/>
                    <a:lstStyle/>
                    <a:p>
                      <a:r>
                        <a:rPr lang="en-US" sz="1400"/>
                        <a:t>Presenta declaración de impuestos de casado por separado</a:t>
                      </a:r>
                    </a:p>
                  </a:txBody>
                  <a:tcPr anchor="ctr"/>
                </a:tc>
                <a:tc vMerge="1">
                  <a:txBody>
                    <a:bodyPr/>
                    <a:lstStyle/>
                    <a:p>
                      <a:endParaRPr lang="en-US"/>
                    </a:p>
                  </a:txBody>
                  <a:tcPr/>
                </a:tc>
                <a:extLst>
                  <a:ext uri="{0D108BD9-81ED-4DB2-BD59-A6C34878D82A}">
                    <a16:rowId xmlns:a16="http://schemas.microsoft.com/office/drawing/2014/main" xmlns="" val="10001"/>
                  </a:ext>
                </a:extLst>
              </a:tr>
              <a:tr h="395927">
                <a:tc>
                  <a:txBody>
                    <a:bodyPr/>
                    <a:lstStyle/>
                    <a:p>
                      <a:r>
                        <a:rPr lang="en-US" sz="1400"/>
                        <a:t>$85,000 o menos</a:t>
                      </a:r>
                    </a:p>
                  </a:txBody>
                  <a:tcPr anchor="ctr"/>
                </a:tc>
                <a:tc>
                  <a:txBody>
                    <a:bodyPr/>
                    <a:lstStyle/>
                    <a:p>
                      <a:r>
                        <a:rPr lang="en-US" sz="1400"/>
                        <a:t>$170,000 o menos</a:t>
                      </a:r>
                    </a:p>
                  </a:txBody>
                  <a:tcPr anchor="ctr"/>
                </a:tc>
                <a:tc>
                  <a:txBody>
                    <a:bodyPr/>
                    <a:lstStyle/>
                    <a:p>
                      <a:r>
                        <a:rPr lang="en-US" sz="1400"/>
                        <a:t>$85,000 o menos</a:t>
                      </a:r>
                    </a:p>
                  </a:txBody>
                  <a:tcPr anchor="ctr"/>
                </a:tc>
                <a:tc>
                  <a:txBody>
                    <a:bodyPr/>
                    <a:lstStyle/>
                    <a:p>
                      <a:r>
                        <a:rPr lang="en-US" sz="1400"/>
                        <a:t>$135.50</a:t>
                      </a:r>
                    </a:p>
                  </a:txBody>
                  <a:tcPr anchor="ctr"/>
                </a:tc>
                <a:extLst>
                  <a:ext uri="{0D108BD9-81ED-4DB2-BD59-A6C34878D82A}">
                    <a16:rowId xmlns:a16="http://schemas.microsoft.com/office/drawing/2014/main" xmlns="" val="10002"/>
                  </a:ext>
                </a:extLst>
              </a:tr>
              <a:tr h="446717">
                <a:tc>
                  <a:txBody>
                    <a:bodyPr/>
                    <a:lstStyle/>
                    <a:p>
                      <a:r>
                        <a:rPr lang="en-US" sz="1400"/>
                        <a:t>superior a $85,000 hasta $107,000</a:t>
                      </a:r>
                    </a:p>
                  </a:txBody>
                  <a:tcPr anchor="ctr"/>
                </a:tc>
                <a:tc>
                  <a:txBody>
                    <a:bodyPr/>
                    <a:lstStyle/>
                    <a:p>
                      <a:r>
                        <a:rPr lang="en-US" sz="1400"/>
                        <a:t>superior a $170,000 hasta $214,000</a:t>
                      </a:r>
                    </a:p>
                  </a:txBody>
                  <a:tcPr anchor="ctr"/>
                </a:tc>
                <a:tc>
                  <a:txBody>
                    <a:bodyPr/>
                    <a:lstStyle/>
                    <a:p>
                      <a:r>
                        <a:rPr lang="en-US" sz="1400"/>
                        <a:t>No aplica</a:t>
                      </a:r>
                    </a:p>
                  </a:txBody>
                  <a:tcPr anchor="ctr"/>
                </a:tc>
                <a:tc>
                  <a:txBody>
                    <a:bodyPr/>
                    <a:lstStyle/>
                    <a:p>
                      <a:r>
                        <a:rPr lang="en-US" sz="1400"/>
                        <a:t>$189.60</a:t>
                      </a:r>
                    </a:p>
                  </a:txBody>
                  <a:tcPr anchor="ctr"/>
                </a:tc>
                <a:extLst>
                  <a:ext uri="{0D108BD9-81ED-4DB2-BD59-A6C34878D82A}">
                    <a16:rowId xmlns:a16="http://schemas.microsoft.com/office/drawing/2014/main" xmlns="" val="10003"/>
                  </a:ext>
                </a:extLst>
              </a:tr>
              <a:tr h="446717">
                <a:tc>
                  <a:txBody>
                    <a:bodyPr/>
                    <a:lstStyle/>
                    <a:p>
                      <a:r>
                        <a:rPr lang="en-US" sz="1400" dirty="0"/>
                        <a:t>superior a $107,000 hasta $133,500</a:t>
                      </a:r>
                    </a:p>
                  </a:txBody>
                  <a:tcPr anchor="ctr"/>
                </a:tc>
                <a:tc>
                  <a:txBody>
                    <a:bodyPr/>
                    <a:lstStyle/>
                    <a:p>
                      <a:r>
                        <a:rPr lang="en-US" sz="1400"/>
                        <a:t>superior a $214,000 hasta $267,000</a:t>
                      </a:r>
                    </a:p>
                  </a:txBody>
                  <a:tcPr anchor="ctr"/>
                </a:tc>
                <a:tc>
                  <a:txBody>
                    <a:bodyPr/>
                    <a:lstStyle/>
                    <a:p>
                      <a:r>
                        <a:rPr lang="en-US" sz="1400"/>
                        <a:t>No aplica</a:t>
                      </a:r>
                    </a:p>
                  </a:txBody>
                  <a:tcPr anchor="ctr"/>
                </a:tc>
                <a:tc>
                  <a:txBody>
                    <a:bodyPr/>
                    <a:lstStyle/>
                    <a:p>
                      <a:r>
                        <a:rPr lang="en-US" sz="1400"/>
                        <a:t>$270.90</a:t>
                      </a:r>
                    </a:p>
                  </a:txBody>
                  <a:tcPr anchor="ctr"/>
                </a:tc>
                <a:extLst>
                  <a:ext uri="{0D108BD9-81ED-4DB2-BD59-A6C34878D82A}">
                    <a16:rowId xmlns:a16="http://schemas.microsoft.com/office/drawing/2014/main" xmlns="" val="10004"/>
                  </a:ext>
                </a:extLst>
              </a:tr>
              <a:tr h="446717">
                <a:tc>
                  <a:txBody>
                    <a:bodyPr/>
                    <a:lstStyle/>
                    <a:p>
                      <a:r>
                        <a:rPr lang="en-US" sz="1400"/>
                        <a:t>superior a $133,500 hasta $160,000</a:t>
                      </a:r>
                    </a:p>
                  </a:txBody>
                  <a:tcPr anchor="ctr"/>
                </a:tc>
                <a:tc>
                  <a:txBody>
                    <a:bodyPr/>
                    <a:lstStyle/>
                    <a:p>
                      <a:r>
                        <a:rPr lang="en-US" sz="1400"/>
                        <a:t>superior a $267,000 hasta $320,000</a:t>
                      </a:r>
                    </a:p>
                  </a:txBody>
                  <a:tcPr anchor="ctr"/>
                </a:tc>
                <a:tc>
                  <a:txBody>
                    <a:bodyPr/>
                    <a:lstStyle/>
                    <a:p>
                      <a:r>
                        <a:rPr lang="en-US" sz="1400"/>
                        <a:t>No aplica</a:t>
                      </a:r>
                    </a:p>
                  </a:txBody>
                  <a:tcPr anchor="ctr"/>
                </a:tc>
                <a:tc>
                  <a:txBody>
                    <a:bodyPr/>
                    <a:lstStyle/>
                    <a:p>
                      <a:r>
                        <a:rPr lang="en-US" sz="1400"/>
                        <a:t>$352.20</a:t>
                      </a:r>
                    </a:p>
                  </a:txBody>
                  <a:tcPr anchor="ctr"/>
                </a:tc>
                <a:extLst>
                  <a:ext uri="{0D108BD9-81ED-4DB2-BD59-A6C34878D82A}">
                    <a16:rowId xmlns:a16="http://schemas.microsoft.com/office/drawing/2014/main" xmlns="" val="10005"/>
                  </a:ext>
                </a:extLst>
              </a:tr>
              <a:tr h="562301">
                <a:tc>
                  <a:txBody>
                    <a:bodyPr/>
                    <a:lstStyle/>
                    <a:p>
                      <a:r>
                        <a:rPr lang="en-US" sz="1400" dirty="0"/>
                        <a:t>superior a $160,000 y </a:t>
                      </a:r>
                      <a:br>
                        <a:rPr lang="en-US" sz="1400" dirty="0"/>
                      </a:br>
                      <a:r>
                        <a:rPr lang="en-US" sz="1400" dirty="0" err="1"/>
                        <a:t>menos</a:t>
                      </a:r>
                      <a:r>
                        <a:rPr lang="en-US" sz="1400" dirty="0"/>
                        <a:t> de $500,000</a:t>
                      </a:r>
                    </a:p>
                  </a:txBody>
                  <a:tcPr anchor="ctr"/>
                </a:tc>
                <a:tc>
                  <a:txBody>
                    <a:bodyPr/>
                    <a:lstStyle/>
                    <a:p>
                      <a:r>
                        <a:rPr lang="en-US" sz="1400"/>
                        <a:t>superior a $320,000 y menos de $750,000</a:t>
                      </a:r>
                    </a:p>
                  </a:txBody>
                  <a:tcPr anchor="ctr"/>
                </a:tc>
                <a:tc>
                  <a:txBody>
                    <a:bodyPr/>
                    <a:lstStyle/>
                    <a:p>
                      <a:r>
                        <a:rPr lang="en-US" sz="1400" dirty="0"/>
                        <a:t>superior a $85,000 y menos de $415,000</a:t>
                      </a:r>
                    </a:p>
                  </a:txBody>
                  <a:tcPr anchor="ctr"/>
                </a:tc>
                <a:tc>
                  <a:txBody>
                    <a:bodyPr/>
                    <a:lstStyle/>
                    <a:p>
                      <a:r>
                        <a:rPr lang="en-US" sz="1400"/>
                        <a:t>$433.40</a:t>
                      </a:r>
                    </a:p>
                  </a:txBody>
                  <a:tcPr anchor="ctr"/>
                </a:tc>
                <a:extLst>
                  <a:ext uri="{0D108BD9-81ED-4DB2-BD59-A6C34878D82A}">
                    <a16:rowId xmlns:a16="http://schemas.microsoft.com/office/drawing/2014/main" xmlns="" val="10006"/>
                  </a:ext>
                </a:extLst>
              </a:tr>
              <a:tr h="438007">
                <a:tc>
                  <a:txBody>
                    <a:bodyPr/>
                    <a:lstStyle/>
                    <a:p>
                      <a:r>
                        <a:rPr lang="en-US" sz="1400"/>
                        <a:t>$500,000 o superior</a:t>
                      </a:r>
                    </a:p>
                  </a:txBody>
                  <a:tcPr anchor="ctr"/>
                </a:tc>
                <a:tc>
                  <a:txBody>
                    <a:bodyPr/>
                    <a:lstStyle/>
                    <a:p>
                      <a:r>
                        <a:rPr lang="en-US" sz="1400"/>
                        <a:t>$750,000 y superior</a:t>
                      </a:r>
                    </a:p>
                  </a:txBody>
                  <a:tcPr anchor="ctr"/>
                </a:tc>
                <a:tc>
                  <a:txBody>
                    <a:bodyPr/>
                    <a:lstStyle/>
                    <a:p>
                      <a:r>
                        <a:rPr lang="en-US" sz="1400"/>
                        <a:t>$415,000 y superior</a:t>
                      </a:r>
                    </a:p>
                  </a:txBody>
                  <a:tcPr anchor="ctr"/>
                </a:tc>
                <a:tc>
                  <a:txBody>
                    <a:bodyPr/>
                    <a:lstStyle/>
                    <a:p>
                      <a:r>
                        <a:rPr lang="en-US" sz="1400" dirty="0"/>
                        <a:t>$460.50</a:t>
                      </a: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9986292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r>
              <a:rPr dirty="0"/>
              <a:t>Información básica sobre:</a:t>
            </a:r>
          </a:p>
          <a:p>
            <a:pPr lvl="1"/>
            <a:r>
              <a:rPr dirty="0"/>
              <a:t>Medicare </a:t>
            </a:r>
          </a:p>
          <a:p>
            <a:pPr lvl="1"/>
            <a:r>
              <a:rPr dirty="0"/>
              <a:t>El mercado de seguro de salud</a:t>
            </a:r>
          </a:p>
          <a:p>
            <a:r>
              <a:rPr dirty="0"/>
              <a:t>Recursos para ayudar con decisiones sobre Medicare: </a:t>
            </a:r>
          </a:p>
          <a:p>
            <a:pPr lvl="1"/>
            <a:r>
              <a:rPr dirty="0"/>
              <a:t>Cómo elegir cobertura médica y de medicamentos recetados </a:t>
            </a:r>
          </a:p>
          <a:p>
            <a:pPr lvl="1"/>
            <a:r>
              <a:rPr dirty="0"/>
              <a:t>Lapsos:</a:t>
            </a:r>
          </a:p>
          <a:p>
            <a:pPr lvl="1"/>
            <a:r>
              <a:rPr dirty="0"/>
              <a:t>Para garantizar la cobertura </a:t>
            </a:r>
          </a:p>
          <a:p>
            <a:pPr lvl="1"/>
            <a:r>
              <a:rPr dirty="0"/>
              <a:t>Para evitar penalizaciones </a:t>
            </a:r>
            <a:endParaRPr lang="es-US" dirty="0"/>
          </a:p>
        </p:txBody>
      </p:sp>
      <p:sp>
        <p:nvSpPr>
          <p:cNvPr id="3075" name="Rectangle 2"/>
          <p:cNvSpPr>
            <a:spLocks noGrp="1" noChangeArrowheads="1"/>
          </p:cNvSpPr>
          <p:nvPr>
            <p:ph type="title"/>
          </p:nvPr>
        </p:nvSpPr>
        <p:spPr/>
        <p:txBody>
          <a:bodyPr/>
          <a:lstStyle/>
          <a:p>
            <a:r>
              <a:rPr dirty="0"/>
              <a:t>Primeros Pasos</a:t>
            </a:r>
            <a:endParaRPr lang="es-US" dirty="0"/>
          </a:p>
        </p:txBody>
      </p:sp>
    </p:spTree>
    <p:extLst>
      <p:ext uri="{BB962C8B-B14F-4D97-AF65-F5344CB8AC3E}">
        <p14:creationId xmlns:p14="http://schemas.microsoft.com/office/powerpoint/2010/main" val="280375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Content Placeholder 2"/>
          <p:cNvSpPr>
            <a:spLocks noGrp="1"/>
          </p:cNvSpPr>
          <p:nvPr>
            <p:ph idx="1"/>
          </p:nvPr>
        </p:nvSpPr>
        <p:spPr/>
        <p:txBody>
          <a:bodyPr/>
          <a:lstStyle/>
          <a:p>
            <a:r>
              <a:rPr dirty="0"/>
              <a:t>En Medicare Original usted paga:</a:t>
            </a:r>
          </a:p>
          <a:p>
            <a:pPr lvl="1"/>
            <a:r>
              <a:rPr dirty="0"/>
              <a:t>Deducible anual de $185 en 2019.</a:t>
            </a:r>
          </a:p>
          <a:p>
            <a:pPr lvl="1"/>
            <a:r>
              <a:rPr dirty="0"/>
              <a:t>20% de coseguro por la mayoría de los servicios.</a:t>
            </a:r>
          </a:p>
          <a:p>
            <a:r>
              <a:rPr dirty="0"/>
              <a:t>Programas que pueden ayudarle a pagar estos costos si usted tiene ingresos y recursos limitados.</a:t>
            </a:r>
            <a:endParaRPr lang="es-US" dirty="0"/>
          </a:p>
        </p:txBody>
      </p:sp>
      <p:sp>
        <p:nvSpPr>
          <p:cNvPr id="2" name="Title 1"/>
          <p:cNvSpPr>
            <a:spLocks noGrp="1"/>
          </p:cNvSpPr>
          <p:nvPr>
            <p:ph type="title"/>
          </p:nvPr>
        </p:nvSpPr>
        <p:spPr/>
        <p:txBody>
          <a:bodyPr>
            <a:normAutofit/>
          </a:bodyPr>
          <a:lstStyle/>
          <a:p>
            <a:r>
              <a:rPr dirty="0"/>
              <a:t>Pagando por Medicare Part B </a:t>
            </a:r>
            <a:r>
              <a:rPr lang="en-PH" dirty="0"/>
              <a:t/>
            </a:r>
            <a:br>
              <a:rPr lang="en-PH" dirty="0"/>
            </a:br>
            <a:r>
              <a:rPr dirty="0"/>
              <a:t>(</a:t>
            </a:r>
            <a:r>
              <a:rPr dirty="0" err="1"/>
              <a:t>Seguro</a:t>
            </a:r>
            <a:r>
              <a:rPr dirty="0"/>
              <a:t> </a:t>
            </a:r>
            <a:r>
              <a:rPr dirty="0" err="1"/>
              <a:t>médico</a:t>
            </a:r>
            <a:r>
              <a:rPr dirty="0"/>
              <a:t>)</a:t>
            </a:r>
            <a:endParaRPr lang="es-US" dirty="0"/>
          </a:p>
        </p:txBody>
      </p:sp>
    </p:spTree>
    <p:extLst>
      <p:ext uri="{BB962C8B-B14F-4D97-AF65-F5344CB8AC3E}">
        <p14:creationId xmlns:p14="http://schemas.microsoft.com/office/powerpoint/2010/main" val="14141461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lstStyle/>
          <a:p>
            <a:r>
              <a:rPr dirty="0"/>
              <a:t>Considere:</a:t>
            </a:r>
          </a:p>
          <a:p>
            <a:pPr lvl="1"/>
            <a:r>
              <a:rPr dirty="0"/>
              <a:t>Es automática si usted recibe beneficios del Seguro Social/RRB.</a:t>
            </a:r>
          </a:p>
          <a:p>
            <a:pPr lvl="1"/>
            <a:r>
              <a:rPr dirty="0"/>
              <a:t>La mayoría de las personas pagan una prima mensual.</a:t>
            </a:r>
          </a:p>
          <a:p>
            <a:pPr lvl="2"/>
            <a:r>
              <a:rPr dirty="0"/>
              <a:t>Por lo general se deduce de los beneficios del SSA/RRB</a:t>
            </a:r>
          </a:p>
          <a:p>
            <a:pPr lvl="2"/>
            <a:r>
              <a:rPr dirty="0"/>
              <a:t>El monto depende de los ingresos</a:t>
            </a:r>
          </a:p>
          <a:p>
            <a:pPr lvl="1"/>
            <a:r>
              <a:rPr dirty="0"/>
              <a:t>Puede complementar la cobertura del empleador.</a:t>
            </a:r>
            <a:endParaRPr lang="es-US" dirty="0"/>
          </a:p>
        </p:txBody>
      </p:sp>
      <p:sp>
        <p:nvSpPr>
          <p:cNvPr id="15363" name="Rectangle 2"/>
          <p:cNvSpPr>
            <a:spLocks noGrp="1" noChangeArrowheads="1"/>
          </p:cNvSpPr>
          <p:nvPr>
            <p:ph type="title"/>
          </p:nvPr>
        </p:nvSpPr>
        <p:spPr/>
        <p:txBody>
          <a:bodyPr/>
          <a:lstStyle/>
          <a:p>
            <a:r>
              <a:rPr dirty="0"/>
              <a:t>Decisión: ¿Debo conservar/inscribirme para la Part B?</a:t>
            </a:r>
            <a:endParaRPr lang="es-US" dirty="0"/>
          </a:p>
        </p:txBody>
      </p:sp>
    </p:spTree>
    <p:extLst>
      <p:ext uri="{BB962C8B-B14F-4D97-AF65-F5344CB8AC3E}">
        <p14:creationId xmlns:p14="http://schemas.microsoft.com/office/powerpoint/2010/main" val="41517223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lstStyle/>
          <a:p>
            <a:r>
              <a:rPr dirty="0"/>
              <a:t>A veces debe tener la Part B, si:</a:t>
            </a:r>
          </a:p>
          <a:p>
            <a:pPr lvl="1"/>
            <a:r>
              <a:rPr dirty="0"/>
              <a:t>Quiere comprar una póliza de Medigap (Medicare Supplement)</a:t>
            </a:r>
            <a:r>
              <a:rPr lang="en-PH" dirty="0"/>
              <a:t>.</a:t>
            </a:r>
            <a:endParaRPr dirty="0"/>
          </a:p>
          <a:p>
            <a:pPr lvl="1"/>
            <a:r>
              <a:rPr dirty="0"/>
              <a:t>Quiere ingresar a un plan Medicare Advantage</a:t>
            </a:r>
            <a:r>
              <a:rPr lang="en-PH" dirty="0"/>
              <a:t>.</a:t>
            </a:r>
            <a:endParaRPr dirty="0"/>
          </a:p>
          <a:p>
            <a:pPr lvl="1"/>
            <a:r>
              <a:rPr dirty="0"/>
              <a:t>Usted es elegible para TRICARE. </a:t>
            </a:r>
          </a:p>
          <a:p>
            <a:pPr lvl="1"/>
            <a:r>
              <a:rPr dirty="0"/>
              <a:t>La cobertura de su empleador requiere que la tenga.</a:t>
            </a:r>
          </a:p>
          <a:p>
            <a:pPr lvl="2"/>
            <a:r>
              <a:rPr dirty="0"/>
              <a:t>– Hable con el administrador de beneficios de su </a:t>
            </a:r>
            <a:r>
              <a:rPr dirty="0" err="1"/>
              <a:t>empleador</a:t>
            </a:r>
            <a:r>
              <a:rPr dirty="0"/>
              <a:t> </a:t>
            </a:r>
            <a:r>
              <a:rPr lang="en-PH" dirty="0"/>
              <a:t/>
            </a:r>
            <a:br>
              <a:rPr lang="en-PH" dirty="0"/>
            </a:br>
            <a:r>
              <a:rPr lang="en-PH" dirty="0"/>
              <a:t>   </a:t>
            </a:r>
            <a:r>
              <a:rPr dirty="0"/>
              <a:t>o sindicato.</a:t>
            </a:r>
          </a:p>
          <a:p>
            <a:r>
              <a:rPr dirty="0"/>
              <a:t>Con beneficios para Veteranos es opcional: </a:t>
            </a:r>
          </a:p>
          <a:p>
            <a:pPr lvl="1"/>
            <a:r>
              <a:rPr dirty="0"/>
              <a:t>Pero, usted paga una penalización si se inscribe tarde, </a:t>
            </a:r>
            <a:r>
              <a:rPr lang="en-PH" dirty="0"/>
              <a:t/>
            </a:r>
            <a:br>
              <a:rPr lang="en-PH" dirty="0"/>
            </a:br>
            <a:r>
              <a:rPr dirty="0"/>
              <a:t>o si no se inscribe durante su periodo de inscripción inicial. </a:t>
            </a:r>
            <a:endParaRPr lang="es-US" dirty="0"/>
          </a:p>
        </p:txBody>
      </p:sp>
      <p:sp>
        <p:nvSpPr>
          <p:cNvPr id="6" name="Title 5"/>
          <p:cNvSpPr>
            <a:spLocks noGrp="1"/>
          </p:cNvSpPr>
          <p:nvPr>
            <p:ph type="title"/>
          </p:nvPr>
        </p:nvSpPr>
        <p:spPr/>
        <p:txBody>
          <a:bodyPr>
            <a:normAutofit/>
          </a:bodyPr>
          <a:lstStyle/>
          <a:p>
            <a:r>
              <a:rPr lang="en-US" dirty="0"/>
              <a:t>Decisión: ¿Debo conservar/inscribirme para la Part B?</a:t>
            </a:r>
            <a:endParaRPr lang="es-US" dirty="0"/>
          </a:p>
        </p:txBody>
      </p:sp>
      <p:sp>
        <p:nvSpPr>
          <p:cNvPr id="2" name="Rectangle 1"/>
          <p:cNvSpPr/>
          <p:nvPr/>
        </p:nvSpPr>
        <p:spPr>
          <a:xfrm>
            <a:off x="5029200" y="480814"/>
            <a:ext cx="1339504" cy="369332"/>
          </a:xfrm>
          <a:prstGeom prst="rect">
            <a:avLst/>
          </a:prstGeom>
        </p:spPr>
        <p:txBody>
          <a:bodyPr wrap="none">
            <a:spAutoFit/>
          </a:bodyPr>
          <a:lstStyle/>
          <a:p>
            <a:r>
              <a:rPr lang="en-US" dirty="0">
                <a:solidFill>
                  <a:srgbClr val="376092"/>
                </a:solidFill>
                <a:latin typeface="Arial" panose="020B0604020202020204" pitchFamily="34" charset="0"/>
              </a:rPr>
              <a:t>(continuación)</a:t>
            </a:r>
            <a:endParaRPr lang="es-US" dirty="0"/>
          </a:p>
        </p:txBody>
      </p:sp>
    </p:spTree>
    <p:extLst>
      <p:ext uri="{BB962C8B-B14F-4D97-AF65-F5344CB8AC3E}">
        <p14:creationId xmlns:p14="http://schemas.microsoft.com/office/powerpoint/2010/main" val="18017413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dirty="0"/>
              <a:t>Si no tiene cobertura de un empleo activo</a:t>
            </a:r>
          </a:p>
          <a:p>
            <a:pPr lvl="1"/>
            <a:r>
              <a:rPr dirty="0"/>
              <a:t>Retrasar la Part B puede significar: </a:t>
            </a:r>
          </a:p>
          <a:p>
            <a:pPr lvl="2"/>
            <a:r>
              <a:rPr dirty="0"/>
              <a:t>– Primas más altas.</a:t>
            </a:r>
          </a:p>
          <a:p>
            <a:pPr lvl="2"/>
            <a:r>
              <a:rPr dirty="0"/>
              <a:t>– Pagar todo su cuidado de la salud de su bolsillo.</a:t>
            </a:r>
          </a:p>
          <a:p>
            <a:r>
              <a:rPr dirty="0"/>
              <a:t>Si tiene cobertura a través de un empleo activo</a:t>
            </a:r>
          </a:p>
          <a:p>
            <a:pPr lvl="1"/>
            <a:r>
              <a:rPr dirty="0"/>
              <a:t>Usted tal vez quiera retrasar la Part B.</a:t>
            </a:r>
          </a:p>
          <a:p>
            <a:pPr lvl="1"/>
            <a:r>
              <a:rPr dirty="0"/>
              <a:t>No hay penalización si se inscribe mientras tiene cobertura o </a:t>
            </a:r>
            <a:r>
              <a:rPr lang="en-PH" dirty="0"/>
              <a:t/>
            </a:r>
            <a:br>
              <a:rPr lang="en-PH" dirty="0"/>
            </a:br>
            <a:r>
              <a:rPr dirty="0" err="1"/>
              <a:t>en</a:t>
            </a:r>
            <a:r>
              <a:rPr dirty="0"/>
              <a:t> un plazo de ocho meses después de perder la cobertura.</a:t>
            </a:r>
            <a:endParaRPr lang="es-US" dirty="0"/>
          </a:p>
        </p:txBody>
      </p:sp>
      <p:sp>
        <p:nvSpPr>
          <p:cNvPr id="5" name="Title 4"/>
          <p:cNvSpPr>
            <a:spLocks noGrp="1"/>
          </p:cNvSpPr>
          <p:nvPr>
            <p:ph type="title"/>
          </p:nvPr>
        </p:nvSpPr>
        <p:spPr/>
        <p:txBody>
          <a:bodyPr>
            <a:normAutofit/>
          </a:bodyPr>
          <a:lstStyle/>
          <a:p>
            <a:r>
              <a:rPr lang="en-US" dirty="0"/>
              <a:t>Decisión: ¿Debo conservar/inscribirme para la Part B?</a:t>
            </a:r>
            <a:endParaRPr lang="es-US" dirty="0"/>
          </a:p>
        </p:txBody>
      </p:sp>
      <p:sp>
        <p:nvSpPr>
          <p:cNvPr id="9" name="Rectangle 8"/>
          <p:cNvSpPr/>
          <p:nvPr/>
        </p:nvSpPr>
        <p:spPr>
          <a:xfrm>
            <a:off x="5029200" y="480814"/>
            <a:ext cx="1339504" cy="369332"/>
          </a:xfrm>
          <a:prstGeom prst="rect">
            <a:avLst/>
          </a:prstGeom>
        </p:spPr>
        <p:txBody>
          <a:bodyPr wrap="none">
            <a:spAutoFit/>
          </a:bodyPr>
          <a:lstStyle/>
          <a:p>
            <a:r>
              <a:rPr lang="en-US" dirty="0">
                <a:solidFill>
                  <a:srgbClr val="376092"/>
                </a:solidFill>
                <a:latin typeface="Arial" panose="020B0604020202020204" pitchFamily="34" charset="0"/>
              </a:rPr>
              <a:t>(continuación)</a:t>
            </a:r>
            <a:endParaRPr lang="es-US" dirty="0"/>
          </a:p>
        </p:txBody>
      </p:sp>
    </p:spTree>
    <p:extLst>
      <p:ext uri="{BB962C8B-B14F-4D97-AF65-F5344CB8AC3E}">
        <p14:creationId xmlns:p14="http://schemas.microsoft.com/office/powerpoint/2010/main" val="4423190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dirty="0"/>
              <a:t>Considere:</a:t>
            </a:r>
          </a:p>
          <a:p>
            <a:pPr lvl="1"/>
            <a:r>
              <a:rPr dirty="0"/>
              <a:t>Debe tener la Part A y Part B para ingresar</a:t>
            </a:r>
          </a:p>
          <a:p>
            <a:pPr lvl="1"/>
            <a:r>
              <a:rPr dirty="0"/>
              <a:t>La mayoría ofrecen cobertura integral </a:t>
            </a:r>
          </a:p>
          <a:p>
            <a:pPr lvl="2"/>
            <a:r>
              <a:rPr dirty="0"/>
              <a:t>Incluyendo cobertura de medicamentos de la Part D</a:t>
            </a:r>
          </a:p>
          <a:p>
            <a:pPr lvl="1"/>
            <a:r>
              <a:rPr dirty="0"/>
              <a:t>Puede requerir que usted use una red </a:t>
            </a:r>
          </a:p>
          <a:p>
            <a:pPr lvl="1"/>
            <a:r>
              <a:rPr dirty="0"/>
              <a:t>Puede necesitar un referido para ver a un especialista</a:t>
            </a:r>
          </a:p>
          <a:p>
            <a:pPr lvl="1"/>
            <a:r>
              <a:rPr dirty="0"/>
              <a:t>Debe pagar la Part B y una prima mensual del plan*</a:t>
            </a:r>
          </a:p>
          <a:p>
            <a:pPr lvl="1"/>
            <a:r>
              <a:rPr dirty="0"/>
              <a:t>Solo puede ingresar/abandonar el plan durante ciertos periodos</a:t>
            </a:r>
          </a:p>
          <a:p>
            <a:pPr lvl="1"/>
            <a:r>
              <a:rPr dirty="0"/>
              <a:t>No trabaja con pólizas de Supplement Insurance (Medigap)</a:t>
            </a:r>
          </a:p>
        </p:txBody>
      </p:sp>
      <p:sp>
        <p:nvSpPr>
          <p:cNvPr id="9" name="Title 1"/>
          <p:cNvSpPr>
            <a:spLocks noGrp="1"/>
          </p:cNvSpPr>
          <p:nvPr>
            <p:ph type="title"/>
          </p:nvPr>
        </p:nvSpPr>
        <p:spPr/>
        <p:txBody>
          <a:bodyPr/>
          <a:lstStyle/>
          <a:p>
            <a:r>
              <a:rPr dirty="0"/>
              <a:t>Decisión: ¿Debo ingresar a un </a:t>
            </a:r>
            <a:r>
              <a:rPr lang="en-PH" dirty="0"/>
              <a:t/>
            </a:r>
            <a:br>
              <a:rPr lang="en-PH" dirty="0"/>
            </a:br>
            <a:r>
              <a:rPr dirty="0"/>
              <a:t>Medicare Advantage Plan?</a:t>
            </a:r>
            <a:endParaRPr lang="es-US" dirty="0"/>
          </a:p>
        </p:txBody>
      </p:sp>
      <p:sp>
        <p:nvSpPr>
          <p:cNvPr id="2" name="Rectangle 1"/>
          <p:cNvSpPr/>
          <p:nvPr/>
        </p:nvSpPr>
        <p:spPr>
          <a:xfrm>
            <a:off x="824102" y="6222788"/>
            <a:ext cx="1925527" cy="307777"/>
          </a:xfrm>
          <a:prstGeom prst="rect">
            <a:avLst/>
          </a:prstGeom>
        </p:spPr>
        <p:txBody>
          <a:bodyPr wrap="none">
            <a:spAutoFit/>
          </a:bodyPr>
          <a:lstStyle/>
          <a:p>
            <a:r>
              <a:rPr lang="en-US" sz="1400" dirty="0">
                <a:solidFill>
                  <a:schemeClr val="tx1"/>
                </a:solidFill>
              </a:rPr>
              <a:t>* Si el plan tiene prima.</a:t>
            </a:r>
          </a:p>
        </p:txBody>
      </p:sp>
    </p:spTree>
    <p:extLst>
      <p:ext uri="{BB962C8B-B14F-4D97-AF65-F5344CB8AC3E}">
        <p14:creationId xmlns:p14="http://schemas.microsoft.com/office/powerpoint/2010/main" val="838134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25.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525" y="0"/>
            <a:ext cx="9154080" cy="6858000"/>
          </a:xfrm>
          <a:prstGeom prst="rect">
            <a:avLst/>
          </a:prstGeom>
        </p:spPr>
      </p:pic>
      <p:sp>
        <p:nvSpPr>
          <p:cNvPr id="107522" name="TextBox 2"/>
          <p:cNvSpPr>
            <a:spLocks noGrp="1" noChangeArrowheads="1"/>
          </p:cNvSpPr>
          <p:nvPr>
            <p:ph type="ctrTitle" idx="4294967295"/>
          </p:nvPr>
        </p:nvSpPr>
        <p:spPr>
          <a:xfrm>
            <a:off x="442913" y="871786"/>
            <a:ext cx="4127467" cy="2092792"/>
          </a:xfrm>
          <a:prstGeom prst="rect">
            <a:avLst/>
          </a:prstGeom>
        </p:spPr>
        <p:txBody>
          <a:bodyPr>
            <a:noAutofit/>
          </a:bodyPr>
          <a:lstStyle/>
          <a:p>
            <a:pPr algn="l" eaLnBrk="1" hangingPunct="1"/>
            <a:r>
              <a:rPr lang="en-US" sz="4200" spc="-80" dirty="0">
                <a:solidFill>
                  <a:schemeClr val="accent1">
                    <a:lumMod val="50000"/>
                  </a:schemeClr>
                </a:solidFill>
                <a:latin typeface="Arial"/>
              </a:rPr>
              <a:t>Plan Medicare Advantage </a:t>
            </a:r>
            <a:br>
              <a:rPr lang="en-US" sz="4200" spc="-80" dirty="0">
                <a:solidFill>
                  <a:schemeClr val="accent1">
                    <a:lumMod val="50000"/>
                  </a:schemeClr>
                </a:solidFill>
                <a:latin typeface="Arial"/>
              </a:rPr>
            </a:br>
            <a:r>
              <a:rPr lang="en-US" sz="4200" spc="-80" dirty="0">
                <a:solidFill>
                  <a:schemeClr val="accent1">
                    <a:lumMod val="50000"/>
                  </a:schemeClr>
                </a:solidFill>
                <a:latin typeface="Arial"/>
              </a:rPr>
              <a:t>Part C</a:t>
            </a:r>
          </a:p>
        </p:txBody>
      </p:sp>
    </p:spTree>
    <p:extLst>
      <p:ext uri="{BB962C8B-B14F-4D97-AF65-F5344CB8AC3E}">
        <p14:creationId xmlns:p14="http://schemas.microsoft.com/office/powerpoint/2010/main" val="4085047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1200"/>
              </a:spcBef>
            </a:pPr>
            <a:r>
              <a:rPr dirty="0"/>
              <a:t>Opciones de plan de salud aprobadas por Medicare </a:t>
            </a:r>
          </a:p>
          <a:p>
            <a:pPr lvl="1">
              <a:spcBef>
                <a:spcPts val="1200"/>
              </a:spcBef>
            </a:pPr>
            <a:r>
              <a:rPr dirty="0"/>
              <a:t>Otra forma de obtener cobertura de Medicare</a:t>
            </a:r>
          </a:p>
          <a:p>
            <a:pPr lvl="1">
              <a:spcBef>
                <a:spcPts val="1200"/>
              </a:spcBef>
            </a:pPr>
            <a:r>
              <a:rPr dirty="0"/>
              <a:t>Aún parte del programa Medicare</a:t>
            </a:r>
          </a:p>
          <a:p>
            <a:pPr lvl="1">
              <a:spcBef>
                <a:spcPts val="1200"/>
              </a:spcBef>
            </a:pPr>
            <a:r>
              <a:rPr dirty="0"/>
              <a:t>Operada por aseguradoras/compañías privadas</a:t>
            </a:r>
          </a:p>
          <a:p>
            <a:pPr>
              <a:lnSpc>
                <a:spcPct val="100000"/>
              </a:lnSpc>
              <a:spcBef>
                <a:spcPts val="1200"/>
              </a:spcBef>
            </a:pPr>
            <a:r>
              <a:rPr dirty="0"/>
              <a:t>Medicare paga un monto al plan </a:t>
            </a:r>
          </a:p>
          <a:p>
            <a:pPr lvl="1">
              <a:spcBef>
                <a:spcPts val="1200"/>
              </a:spcBef>
            </a:pPr>
            <a:r>
              <a:rPr dirty="0"/>
              <a:t>Para el cuidado de cada miembro</a:t>
            </a:r>
          </a:p>
          <a:p>
            <a:pPr>
              <a:lnSpc>
                <a:spcPct val="100000"/>
              </a:lnSpc>
              <a:spcBef>
                <a:spcPts val="1200"/>
              </a:spcBef>
            </a:pPr>
            <a:r>
              <a:rPr dirty="0"/>
              <a:t>Puede tener que usar doctores u hospitales de la red</a:t>
            </a:r>
          </a:p>
          <a:p>
            <a:pPr>
              <a:lnSpc>
                <a:spcPct val="100000"/>
              </a:lnSpc>
              <a:spcBef>
                <a:spcPts val="1200"/>
              </a:spcBef>
            </a:pPr>
            <a:r>
              <a:rPr dirty="0"/>
              <a:t>Los tipos de planes disponibles pueden variar</a:t>
            </a:r>
          </a:p>
          <a:p>
            <a:pPr>
              <a:lnSpc>
                <a:spcPct val="100000"/>
              </a:lnSpc>
              <a:spcBef>
                <a:spcPts val="1200"/>
              </a:spcBef>
            </a:pPr>
            <a:r>
              <a:rPr dirty="0"/>
              <a:t>Los planes ofrecen más cobertura que Medicare Original.</a:t>
            </a:r>
            <a:endParaRPr lang="es-US" dirty="0"/>
          </a:p>
        </p:txBody>
      </p:sp>
      <p:sp>
        <p:nvSpPr>
          <p:cNvPr id="6" name="Title 5"/>
          <p:cNvSpPr>
            <a:spLocks noGrp="1"/>
          </p:cNvSpPr>
          <p:nvPr>
            <p:ph type="title"/>
          </p:nvPr>
        </p:nvSpPr>
        <p:spPr/>
        <p:txBody>
          <a:bodyPr/>
          <a:lstStyle/>
          <a:p>
            <a:r>
              <a:rPr dirty="0"/>
              <a:t>Part C – Medicare Advantage</a:t>
            </a:r>
            <a:endParaRPr lang="es-US" dirty="0"/>
          </a:p>
        </p:txBody>
      </p:sp>
      <p:pic>
        <p:nvPicPr>
          <p:cNvPr id="5" name="Picture 4" descr="Part C ic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61463" y="2017469"/>
            <a:ext cx="1184957" cy="1192456"/>
          </a:xfrm>
          <a:prstGeom prst="rect">
            <a:avLst/>
          </a:prstGeom>
        </p:spPr>
      </p:pic>
    </p:spTree>
    <p:extLst>
      <p:ext uri="{BB962C8B-B14F-4D97-AF65-F5344CB8AC3E}">
        <p14:creationId xmlns:p14="http://schemas.microsoft.com/office/powerpoint/2010/main" val="3224413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spcBef>
                <a:spcPts val="1200"/>
              </a:spcBef>
            </a:pPr>
            <a:r>
              <a:rPr dirty="0"/>
              <a:t>Aún en Medicare con todos los derechos y protecciones</a:t>
            </a:r>
          </a:p>
          <a:p>
            <a:pPr lvl="1">
              <a:spcBef>
                <a:spcPts val="1200"/>
              </a:spcBef>
            </a:pPr>
            <a:r>
              <a:rPr dirty="0"/>
              <a:t>Incluye todos los beneficios de Medicare Original (Part A y B) además de algunos otros</a:t>
            </a:r>
          </a:p>
          <a:p>
            <a:pPr lvl="1">
              <a:spcBef>
                <a:spcPts val="1200"/>
              </a:spcBef>
            </a:pPr>
            <a:r>
              <a:rPr dirty="0"/>
              <a:t>Puede incluir cobertura de medicamentos recetados de la Part D</a:t>
            </a:r>
          </a:p>
          <a:p>
            <a:pPr lvl="1">
              <a:spcBef>
                <a:spcPts val="1200"/>
              </a:spcBef>
            </a:pPr>
            <a:r>
              <a:rPr dirty="0"/>
              <a:t>Puede incluir beneficios adicionales (tales como de la </a:t>
            </a:r>
            <a:r>
              <a:rPr lang="en-PH" dirty="0"/>
              <a:t/>
            </a:r>
            <a:br>
              <a:rPr lang="en-PH" dirty="0"/>
            </a:br>
            <a:r>
              <a:rPr dirty="0"/>
              <a:t>vista o dental)</a:t>
            </a:r>
          </a:p>
          <a:p>
            <a:pPr lvl="1">
              <a:spcBef>
                <a:spcPts val="1200"/>
              </a:spcBef>
            </a:pPr>
            <a:r>
              <a:rPr dirty="0"/>
              <a:t>Los beneficios y el costo compartido pueden ser diferentes</a:t>
            </a:r>
          </a:p>
        </p:txBody>
      </p:sp>
      <p:sp>
        <p:nvSpPr>
          <p:cNvPr id="6" name="Title 5"/>
          <p:cNvSpPr>
            <a:spLocks noGrp="1"/>
          </p:cNvSpPr>
          <p:nvPr>
            <p:ph type="title"/>
          </p:nvPr>
        </p:nvSpPr>
        <p:spPr/>
        <p:txBody>
          <a:bodyPr/>
          <a:lstStyle/>
          <a:p>
            <a:r>
              <a:rPr dirty="0"/>
              <a:t>Cómo funciona la Part C</a:t>
            </a:r>
            <a:endParaRPr lang="es-US" dirty="0"/>
          </a:p>
        </p:txBody>
      </p:sp>
    </p:spTree>
    <p:extLst>
      <p:ext uri="{BB962C8B-B14F-4D97-AF65-F5344CB8AC3E}">
        <p14:creationId xmlns:p14="http://schemas.microsoft.com/office/powerpoint/2010/main" val="3891310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dirty="0"/>
              <a:t>Periodo de inscripción inicial:</a:t>
            </a:r>
          </a:p>
          <a:p>
            <a:pPr lvl="1"/>
            <a:r>
              <a:rPr dirty="0"/>
              <a:t>Tres meses antes de cumplir 65 años, el mes en que </a:t>
            </a:r>
            <a:r>
              <a:rPr dirty="0" err="1"/>
              <a:t>cumple</a:t>
            </a:r>
            <a:r>
              <a:rPr lang="en-PH" dirty="0"/>
              <a:t/>
            </a:r>
            <a:br>
              <a:rPr lang="en-PH" dirty="0"/>
            </a:br>
            <a:r>
              <a:rPr dirty="0"/>
              <a:t>65 años y tres meses después del mes en que cumple 65 años</a:t>
            </a:r>
          </a:p>
          <a:p>
            <a:pPr lvl="1"/>
            <a:r>
              <a:rPr dirty="0"/>
              <a:t>Debe tener derecho a la Part A y estar inscrito en la Part B y</a:t>
            </a:r>
          </a:p>
          <a:p>
            <a:pPr lvl="1"/>
            <a:r>
              <a:rPr dirty="0"/>
              <a:t>Residir permanentemente en el área de servicio del plan</a:t>
            </a:r>
            <a:endParaRPr lang="es-US" dirty="0"/>
          </a:p>
        </p:txBody>
      </p:sp>
      <p:sp>
        <p:nvSpPr>
          <p:cNvPr id="13315" name="Rectangle 2"/>
          <p:cNvSpPr>
            <a:spLocks noGrp="1" noChangeArrowheads="1"/>
          </p:cNvSpPr>
          <p:nvPr>
            <p:ph type="title"/>
          </p:nvPr>
        </p:nvSpPr>
        <p:spPr>
          <a:xfrm>
            <a:off x="121919" y="284480"/>
            <a:ext cx="5826207" cy="762000"/>
          </a:xfrm>
        </p:spPr>
        <p:txBody>
          <a:bodyPr/>
          <a:lstStyle/>
          <a:p>
            <a:r>
              <a:rPr spc="-20" dirty="0"/>
              <a:t>¿Cuándo me puedo inscribir en un plan MA?</a:t>
            </a:r>
          </a:p>
        </p:txBody>
      </p:sp>
    </p:spTree>
    <p:extLst>
      <p:ext uri="{BB962C8B-B14F-4D97-AF65-F5344CB8AC3E}">
        <p14:creationId xmlns:p14="http://schemas.microsoft.com/office/powerpoint/2010/main" val="16138697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dirty="0"/>
              <a:t>Periodo anual de elección:</a:t>
            </a:r>
          </a:p>
          <a:p>
            <a:pPr lvl="1"/>
            <a:r>
              <a:rPr dirty="0"/>
              <a:t>Del 15 de octubre al 7 de diciembre de cada año</a:t>
            </a:r>
          </a:p>
          <a:p>
            <a:pPr lvl="1"/>
            <a:r>
              <a:rPr dirty="0"/>
              <a:t>El periodo en que puede inscribirse o cambiar su plan Medicare Advantage (MA). También puede cambiarse a Medicare Original.</a:t>
            </a:r>
          </a:p>
          <a:p>
            <a:pPr lvl="1"/>
            <a:r>
              <a:rPr dirty="0"/>
              <a:t>La nueva cobertura inicia el 1 de enero.</a:t>
            </a:r>
          </a:p>
          <a:p>
            <a:pPr lvl="1"/>
            <a:r>
              <a:rPr dirty="0"/>
              <a:t>Puede inscribirse en un plan MA con cobertura de medicamentos recetados (MAPD), pero no en un plan MA independiente al mismo tiempo que un plan de la Part D independiente.</a:t>
            </a:r>
          </a:p>
          <a:p>
            <a:pPr lvl="1"/>
            <a:endParaRPr lang="es-US" dirty="0"/>
          </a:p>
        </p:txBody>
      </p:sp>
      <p:sp>
        <p:nvSpPr>
          <p:cNvPr id="13315" name="Rectangle 2"/>
          <p:cNvSpPr>
            <a:spLocks noGrp="1" noChangeArrowheads="1"/>
          </p:cNvSpPr>
          <p:nvPr>
            <p:ph type="title"/>
          </p:nvPr>
        </p:nvSpPr>
        <p:spPr/>
        <p:txBody>
          <a:bodyPr/>
          <a:lstStyle/>
          <a:p>
            <a:r>
              <a:rPr dirty="0"/>
              <a:t>Periodos de elección</a:t>
            </a:r>
            <a:endParaRPr lang="es-US" dirty="0"/>
          </a:p>
        </p:txBody>
      </p:sp>
    </p:spTree>
    <p:extLst>
      <p:ext uri="{BB962C8B-B14F-4D97-AF65-F5344CB8AC3E}">
        <p14:creationId xmlns:p14="http://schemas.microsoft.com/office/powerpoint/2010/main" val="16424406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p:txBody>
          <a:bodyPr/>
          <a:lstStyle/>
          <a:p>
            <a:r>
              <a:rPr dirty="0"/>
              <a:t>¿Qué es Medicare? </a:t>
            </a:r>
          </a:p>
          <a:p>
            <a:r>
              <a:rPr dirty="0"/>
              <a:t>Un programa de seguro de salud para personas:</a:t>
            </a:r>
          </a:p>
          <a:p>
            <a:pPr lvl="1"/>
            <a:r>
              <a:rPr dirty="0"/>
              <a:t>Que tienen 65 años y más de edad.</a:t>
            </a:r>
          </a:p>
          <a:p>
            <a:pPr lvl="1"/>
            <a:r>
              <a:rPr dirty="0"/>
              <a:t>Menores de 65 años que tienen </a:t>
            </a:r>
            <a:r>
              <a:rPr dirty="0" err="1"/>
              <a:t>ciertas</a:t>
            </a:r>
            <a:r>
              <a:rPr dirty="0"/>
              <a:t> </a:t>
            </a:r>
            <a:r>
              <a:rPr dirty="0" err="1"/>
              <a:t>discapacidades</a:t>
            </a:r>
            <a:r>
              <a:rPr lang="en-PH" dirty="0"/>
              <a:t>.</a:t>
            </a:r>
            <a:endParaRPr dirty="0"/>
          </a:p>
          <a:p>
            <a:pPr lvl="1"/>
            <a:r>
              <a:rPr dirty="0"/>
              <a:t>De cualquier edad que tienen enfermedad renal en </a:t>
            </a:r>
            <a:r>
              <a:rPr dirty="0" err="1"/>
              <a:t>etapa</a:t>
            </a:r>
            <a:r>
              <a:rPr dirty="0"/>
              <a:t> </a:t>
            </a:r>
            <a:r>
              <a:rPr lang="en-PH" dirty="0"/>
              <a:t/>
            </a:r>
            <a:br>
              <a:rPr lang="en-PH" dirty="0"/>
            </a:br>
            <a:r>
              <a:rPr dirty="0"/>
              <a:t>terminal (ESRD).</a:t>
            </a:r>
            <a:endParaRPr lang="es-US" dirty="0"/>
          </a:p>
        </p:txBody>
      </p:sp>
      <p:sp>
        <p:nvSpPr>
          <p:cNvPr id="8195" name="Rectangle 2"/>
          <p:cNvSpPr>
            <a:spLocks noGrp="1" noChangeArrowheads="1"/>
          </p:cNvSpPr>
          <p:nvPr>
            <p:ph type="title"/>
          </p:nvPr>
        </p:nvSpPr>
        <p:spPr/>
        <p:txBody>
          <a:bodyPr/>
          <a:lstStyle/>
          <a:p>
            <a:r>
              <a:rPr dirty="0"/>
              <a:t>Información básica sobre Medicare</a:t>
            </a:r>
            <a:endParaRPr lang="es-US" dirty="0"/>
          </a:p>
        </p:txBody>
      </p:sp>
    </p:spTree>
    <p:extLst>
      <p:ext uri="{BB962C8B-B14F-4D97-AF65-F5344CB8AC3E}">
        <p14:creationId xmlns:p14="http://schemas.microsoft.com/office/powerpoint/2010/main" val="34777778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dirty="0"/>
              <a:t>Periodo de inscripción especial (SEP):</a:t>
            </a:r>
          </a:p>
          <a:p>
            <a:pPr lvl="1"/>
            <a:r>
              <a:rPr dirty="0"/>
              <a:t>Un SEP común es para las personas cubiertas bajo los planes </a:t>
            </a:r>
            <a:r>
              <a:rPr lang="en-PH" dirty="0"/>
              <a:t/>
            </a:r>
            <a:br>
              <a:rPr lang="en-PH" dirty="0"/>
            </a:br>
            <a:r>
              <a:rPr dirty="0"/>
              <a:t>de salud de su empleador que se retiran después de los 65 </a:t>
            </a:r>
            <a:r>
              <a:rPr dirty="0" err="1"/>
              <a:t>años</a:t>
            </a:r>
            <a:r>
              <a:rPr dirty="0"/>
              <a:t> </a:t>
            </a:r>
          </a:p>
          <a:p>
            <a:pPr lvl="1"/>
            <a:r>
              <a:rPr dirty="0"/>
              <a:t>Se muda fuera del área de servicio del plan</a:t>
            </a:r>
          </a:p>
          <a:p>
            <a:pPr lvl="1"/>
            <a:r>
              <a:rPr dirty="0"/>
              <a:t>Califica para asistencia financiera adicional (LIS, Medicaid)</a:t>
            </a:r>
          </a:p>
          <a:p>
            <a:endParaRPr lang="es-US" dirty="0"/>
          </a:p>
          <a:p>
            <a:pPr lvl="1"/>
            <a:endParaRPr lang="es-US" dirty="0"/>
          </a:p>
        </p:txBody>
      </p:sp>
      <p:sp>
        <p:nvSpPr>
          <p:cNvPr id="13315" name="Rectangle 2"/>
          <p:cNvSpPr>
            <a:spLocks noGrp="1" noChangeArrowheads="1"/>
          </p:cNvSpPr>
          <p:nvPr>
            <p:ph type="title"/>
          </p:nvPr>
        </p:nvSpPr>
        <p:spPr/>
        <p:txBody>
          <a:bodyPr/>
          <a:lstStyle/>
          <a:p>
            <a:r>
              <a:rPr dirty="0"/>
              <a:t>Periodos de elección</a:t>
            </a:r>
            <a:endParaRPr lang="es-US" dirty="0"/>
          </a:p>
        </p:txBody>
      </p:sp>
    </p:spTree>
    <p:extLst>
      <p:ext uri="{BB962C8B-B14F-4D97-AF65-F5344CB8AC3E}">
        <p14:creationId xmlns:p14="http://schemas.microsoft.com/office/powerpoint/2010/main" val="36220053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dirty="0"/>
              <a:t>Para ingresar:</a:t>
            </a:r>
          </a:p>
          <a:p>
            <a:pPr lvl="1"/>
            <a:r>
              <a:rPr dirty="0"/>
              <a:t>Llame al número de la línea gratuita del plan. </a:t>
            </a:r>
          </a:p>
          <a:p>
            <a:pPr lvl="1"/>
            <a:r>
              <a:rPr dirty="0"/>
              <a:t>Visite su sitio web.</a:t>
            </a:r>
          </a:p>
          <a:p>
            <a:pPr lvl="1"/>
            <a:r>
              <a:rPr dirty="0"/>
              <a:t>Use el Buscador de planes de Medicare en www.medicare.gov.</a:t>
            </a:r>
            <a:endParaRPr lang="es-US" dirty="0"/>
          </a:p>
        </p:txBody>
      </p:sp>
      <p:sp>
        <p:nvSpPr>
          <p:cNvPr id="13315" name="Rectangle 2"/>
          <p:cNvSpPr>
            <a:spLocks noGrp="1" noChangeArrowheads="1"/>
          </p:cNvSpPr>
          <p:nvPr>
            <p:ph type="title"/>
          </p:nvPr>
        </p:nvSpPr>
        <p:spPr/>
        <p:txBody>
          <a:bodyPr/>
          <a:lstStyle/>
          <a:p>
            <a:r>
              <a:rPr dirty="0"/>
              <a:t>Cómo inscribirse en un </a:t>
            </a:r>
            <a:r>
              <a:rPr lang="en-PH" dirty="0"/>
              <a:t/>
            </a:r>
            <a:br>
              <a:rPr lang="en-PH" dirty="0"/>
            </a:br>
            <a:r>
              <a:rPr dirty="0"/>
              <a:t>Medicare Advantage Plan</a:t>
            </a:r>
            <a:endParaRPr lang="es-US" dirty="0"/>
          </a:p>
        </p:txBody>
      </p:sp>
    </p:spTree>
    <p:extLst>
      <p:ext uri="{BB962C8B-B14F-4D97-AF65-F5344CB8AC3E}">
        <p14:creationId xmlns:p14="http://schemas.microsoft.com/office/powerpoint/2010/main" val="27919464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p:txBody>
          <a:bodyPr/>
          <a:lstStyle/>
          <a:p>
            <a:pPr lvl="1">
              <a:lnSpc>
                <a:spcPct val="150000"/>
              </a:lnSpc>
            </a:pPr>
            <a:r>
              <a:rPr dirty="0"/>
              <a:t>Disponible para todas las personas con Medicare </a:t>
            </a:r>
          </a:p>
          <a:p>
            <a:pPr lvl="1">
              <a:lnSpc>
                <a:spcPct val="150000"/>
              </a:lnSpc>
            </a:pPr>
            <a:r>
              <a:rPr dirty="0"/>
              <a:t>Compra de aseguradoras </a:t>
            </a:r>
            <a:r>
              <a:rPr dirty="0" err="1"/>
              <a:t>privadas</a:t>
            </a:r>
            <a:r>
              <a:rPr dirty="0"/>
              <a:t> </a:t>
            </a:r>
            <a:r>
              <a:rPr lang="en-PH" dirty="0"/>
              <a:t/>
            </a:r>
            <a:br>
              <a:rPr lang="en-PH" dirty="0"/>
            </a:br>
            <a:r>
              <a:rPr dirty="0" err="1"/>
              <a:t>aprobadas</a:t>
            </a:r>
            <a:r>
              <a:rPr dirty="0"/>
              <a:t> – no del gobierno</a:t>
            </a:r>
          </a:p>
          <a:p>
            <a:pPr lvl="2">
              <a:lnSpc>
                <a:spcPct val="150000"/>
              </a:lnSpc>
            </a:pPr>
            <a:r>
              <a:rPr dirty="0"/>
              <a:t>Plan de medicamentos recetados </a:t>
            </a:r>
            <a:r>
              <a:rPr dirty="0" err="1"/>
              <a:t>independiente</a:t>
            </a:r>
            <a:r>
              <a:rPr dirty="0"/>
              <a:t> </a:t>
            </a:r>
            <a:r>
              <a:rPr lang="en-PH" dirty="0"/>
              <a:t/>
            </a:r>
            <a:br>
              <a:rPr lang="en-PH" dirty="0"/>
            </a:br>
            <a:r>
              <a:rPr dirty="0"/>
              <a:t>(PDP) que cubre solo medicamentos</a:t>
            </a:r>
          </a:p>
          <a:p>
            <a:pPr lvl="2">
              <a:lnSpc>
                <a:spcPct val="150000"/>
              </a:lnSpc>
            </a:pPr>
            <a:r>
              <a:rPr dirty="0"/>
              <a:t>Puede usarse con Medicare Original</a:t>
            </a:r>
          </a:p>
          <a:p>
            <a:pPr lvl="1">
              <a:lnSpc>
                <a:spcPct val="150000"/>
              </a:lnSpc>
            </a:pPr>
            <a:r>
              <a:rPr dirty="0"/>
              <a:t>Planes de Medicare Advantage (MAPD)</a:t>
            </a:r>
          </a:p>
          <a:p>
            <a:pPr lvl="2">
              <a:lnSpc>
                <a:spcPct val="150000"/>
              </a:lnSpc>
            </a:pPr>
            <a:r>
              <a:rPr dirty="0"/>
              <a:t>Plan combinado: plan de medicamentos más cobertura médica</a:t>
            </a:r>
          </a:p>
          <a:p>
            <a:pPr lvl="1">
              <a:lnSpc>
                <a:spcPct val="150000"/>
              </a:lnSpc>
            </a:pPr>
            <a:r>
              <a:rPr dirty="0"/>
              <a:t>Algunos empleadores y sindicatos</a:t>
            </a:r>
          </a:p>
        </p:txBody>
      </p:sp>
      <p:sp>
        <p:nvSpPr>
          <p:cNvPr id="25603" name="Rectangle 2"/>
          <p:cNvSpPr>
            <a:spLocks noGrp="1" noChangeArrowheads="1"/>
          </p:cNvSpPr>
          <p:nvPr>
            <p:ph type="title"/>
          </p:nvPr>
        </p:nvSpPr>
        <p:spPr/>
        <p:txBody>
          <a:bodyPr/>
          <a:lstStyle/>
          <a:p>
            <a:r>
              <a:rPr dirty="0"/>
              <a:t>Fundamentos de Medicare: Part D</a:t>
            </a:r>
            <a:endParaRPr lang="es-US" dirty="0"/>
          </a:p>
        </p:txBody>
      </p:sp>
      <p:pic>
        <p:nvPicPr>
          <p:cNvPr id="5" name="Picture 4" descr="Part D icon.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681" y="1980425"/>
            <a:ext cx="1173932" cy="1124725"/>
          </a:xfrm>
          <a:prstGeom prst="rect">
            <a:avLst/>
          </a:prstGeom>
        </p:spPr>
      </p:pic>
    </p:spTree>
    <p:extLst>
      <p:ext uri="{BB962C8B-B14F-4D97-AF65-F5344CB8AC3E}">
        <p14:creationId xmlns:p14="http://schemas.microsoft.com/office/powerpoint/2010/main" val="327233353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nSpc>
                <a:spcPct val="150000"/>
              </a:lnSpc>
            </a:pPr>
            <a:r>
              <a:rPr dirty="0"/>
              <a:t>Es opcional.</a:t>
            </a:r>
          </a:p>
          <a:p>
            <a:pPr lvl="2">
              <a:lnSpc>
                <a:spcPct val="150000"/>
              </a:lnSpc>
            </a:pPr>
            <a:r>
              <a:rPr dirty="0"/>
              <a:t>Usted puede elegir un plan e ingresar.</a:t>
            </a:r>
          </a:p>
          <a:p>
            <a:pPr lvl="1">
              <a:lnSpc>
                <a:spcPct val="150000"/>
              </a:lnSpc>
            </a:pPr>
            <a:r>
              <a:rPr dirty="0"/>
              <a:t>Los planes tienen formularios.</a:t>
            </a:r>
          </a:p>
          <a:p>
            <a:pPr lvl="2">
              <a:lnSpc>
                <a:spcPct val="150000"/>
              </a:lnSpc>
            </a:pPr>
            <a:r>
              <a:rPr dirty="0"/>
              <a:t>Listas de medicamentos cubiertos</a:t>
            </a:r>
          </a:p>
          <a:p>
            <a:pPr lvl="2">
              <a:lnSpc>
                <a:spcPct val="150000"/>
              </a:lnSpc>
            </a:pPr>
            <a:r>
              <a:rPr dirty="0"/>
              <a:t>Deben incluir una variedad de productos en cada categoría</a:t>
            </a:r>
          </a:p>
          <a:p>
            <a:pPr lvl="1">
              <a:lnSpc>
                <a:spcPct val="150000"/>
              </a:lnSpc>
            </a:pPr>
            <a:r>
              <a:rPr dirty="0"/>
              <a:t>Usted paga al plan una prima mensual.</a:t>
            </a:r>
          </a:p>
          <a:p>
            <a:pPr lvl="1">
              <a:lnSpc>
                <a:spcPct val="150000"/>
              </a:lnSpc>
            </a:pPr>
            <a:r>
              <a:rPr dirty="0"/>
              <a:t>Usted paga deducibles y copagos.</a:t>
            </a:r>
          </a:p>
          <a:p>
            <a:pPr lvl="1">
              <a:lnSpc>
                <a:spcPct val="150000"/>
              </a:lnSpc>
            </a:pPr>
            <a:r>
              <a:rPr dirty="0"/>
              <a:t>Hay Ayuda adicional para pagar los costos de la Part </a:t>
            </a:r>
            <a:r>
              <a:rPr dirty="0" smtClean="0"/>
              <a:t>D</a:t>
            </a:r>
            <a:endParaRPr dirty="0"/>
          </a:p>
          <a:p>
            <a:pPr lvl="2">
              <a:lnSpc>
                <a:spcPct val="150000"/>
              </a:lnSpc>
            </a:pPr>
            <a:r>
              <a:rPr dirty="0"/>
              <a:t> Si tiene ingresos y recursos limitados.</a:t>
            </a:r>
            <a:endParaRPr lang="es-US" dirty="0"/>
          </a:p>
        </p:txBody>
      </p:sp>
      <p:sp>
        <p:nvSpPr>
          <p:cNvPr id="2" name="Title 1"/>
          <p:cNvSpPr>
            <a:spLocks noGrp="1"/>
          </p:cNvSpPr>
          <p:nvPr>
            <p:ph type="title"/>
          </p:nvPr>
        </p:nvSpPr>
        <p:spPr/>
        <p:txBody>
          <a:bodyPr/>
          <a:lstStyle/>
          <a:p>
            <a:r>
              <a:rPr dirty="0"/>
              <a:t>Cómo funciona Medicare Part D </a:t>
            </a:r>
            <a:endParaRPr lang="es-US" dirty="0"/>
          </a:p>
        </p:txBody>
      </p:sp>
    </p:spTree>
    <p:extLst>
      <p:ext uri="{BB962C8B-B14F-4D97-AF65-F5344CB8AC3E}">
        <p14:creationId xmlns:p14="http://schemas.microsoft.com/office/powerpoint/2010/main" val="3445028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dirty="0"/>
              <a:t>Usted debe tener la Part A y/o la Part B.</a:t>
            </a:r>
          </a:p>
          <a:p>
            <a:pPr>
              <a:lnSpc>
                <a:spcPct val="150000"/>
              </a:lnSpc>
            </a:pPr>
            <a:r>
              <a:rPr dirty="0"/>
              <a:t>Debe vivir en el área de servicio del plan.</a:t>
            </a:r>
          </a:p>
          <a:p>
            <a:pPr>
              <a:lnSpc>
                <a:spcPct val="150000"/>
              </a:lnSpc>
            </a:pPr>
            <a:r>
              <a:rPr dirty="0"/>
              <a:t>No puede vivir fuera de los Estados Unidos. </a:t>
            </a:r>
          </a:p>
          <a:p>
            <a:pPr>
              <a:lnSpc>
                <a:spcPct val="150000"/>
              </a:lnSpc>
            </a:pPr>
            <a:r>
              <a:rPr dirty="0"/>
              <a:t>No puede estar encarcelado.</a:t>
            </a:r>
          </a:p>
          <a:p>
            <a:pPr>
              <a:lnSpc>
                <a:spcPct val="150000"/>
              </a:lnSpc>
            </a:pPr>
            <a:r>
              <a:rPr dirty="0"/>
              <a:t>Debe inscribirse activamente para ingresar.</a:t>
            </a:r>
          </a:p>
          <a:p>
            <a:pPr lvl="1">
              <a:lnSpc>
                <a:spcPct val="150000"/>
              </a:lnSpc>
            </a:pPr>
            <a:r>
              <a:rPr dirty="0"/>
              <a:t>En la mayoría de los casos no hay inscripción automática</a:t>
            </a:r>
          </a:p>
        </p:txBody>
      </p:sp>
      <p:sp>
        <p:nvSpPr>
          <p:cNvPr id="6" name="Title 5"/>
          <p:cNvSpPr>
            <a:spLocks noGrp="1"/>
          </p:cNvSpPr>
          <p:nvPr>
            <p:ph type="title"/>
          </p:nvPr>
        </p:nvSpPr>
        <p:spPr/>
        <p:txBody>
          <a:bodyPr/>
          <a:lstStyle/>
          <a:p>
            <a:r>
              <a:rPr dirty="0"/>
              <a:t>¿Quién puede ingresar a la Part D?</a:t>
            </a:r>
            <a:endParaRPr lang="es-US" dirty="0"/>
          </a:p>
        </p:txBody>
      </p:sp>
    </p:spTree>
    <p:extLst>
      <p:ext uri="{BB962C8B-B14F-4D97-AF65-F5344CB8AC3E}">
        <p14:creationId xmlns:p14="http://schemas.microsoft.com/office/powerpoint/2010/main" val="3390248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dirty="0"/>
              <a:t>Durante su periodo de inscripción inicial de siete meses</a:t>
            </a:r>
          </a:p>
          <a:p>
            <a:pPr>
              <a:lnSpc>
                <a:spcPct val="150000"/>
              </a:lnSpc>
            </a:pPr>
            <a:r>
              <a:rPr dirty="0"/>
              <a:t>Durante el periodo anual de inscripción abierta</a:t>
            </a:r>
          </a:p>
          <a:p>
            <a:pPr lvl="1">
              <a:lnSpc>
                <a:spcPct val="150000"/>
              </a:lnSpc>
            </a:pPr>
            <a:r>
              <a:rPr dirty="0"/>
              <a:t>Del 15 de octubre al 7 de diciembre de cada año</a:t>
            </a:r>
          </a:p>
          <a:p>
            <a:pPr lvl="1">
              <a:lnSpc>
                <a:spcPct val="150000"/>
              </a:lnSpc>
            </a:pPr>
            <a:r>
              <a:rPr dirty="0"/>
              <a:t>La cobertura comienza el 1 de enero</a:t>
            </a:r>
          </a:p>
          <a:p>
            <a:pPr>
              <a:lnSpc>
                <a:spcPct val="150000"/>
              </a:lnSpc>
            </a:pPr>
            <a:r>
              <a:rPr dirty="0"/>
              <a:t>Tal vez pueda ingresar en otros momentos</a:t>
            </a:r>
          </a:p>
          <a:p>
            <a:pPr lvl="1">
              <a:lnSpc>
                <a:spcPct val="150000"/>
              </a:lnSpc>
            </a:pPr>
            <a:r>
              <a:rPr dirty="0"/>
              <a:t>Periodo de inscripción especial</a:t>
            </a:r>
            <a:endParaRPr lang="es-US" dirty="0"/>
          </a:p>
        </p:txBody>
      </p:sp>
      <p:sp>
        <p:nvSpPr>
          <p:cNvPr id="2" name="Title 1"/>
          <p:cNvSpPr>
            <a:spLocks noGrp="1"/>
          </p:cNvSpPr>
          <p:nvPr>
            <p:ph type="title"/>
          </p:nvPr>
        </p:nvSpPr>
        <p:spPr/>
        <p:txBody>
          <a:bodyPr>
            <a:normAutofit/>
          </a:bodyPr>
          <a:lstStyle/>
          <a:p>
            <a:r>
              <a:rPr dirty="0"/>
              <a:t>¿Cuándo puedo inscribirme en un </a:t>
            </a:r>
            <a:r>
              <a:rPr lang="en-PH" dirty="0"/>
              <a:t/>
            </a:r>
            <a:br>
              <a:rPr lang="en-PH" dirty="0"/>
            </a:br>
            <a:r>
              <a:rPr dirty="0"/>
              <a:t>plan de la Part D?</a:t>
            </a:r>
            <a:endParaRPr lang="es-US" dirty="0"/>
          </a:p>
        </p:txBody>
      </p:sp>
    </p:spTree>
    <p:extLst>
      <p:ext uri="{BB962C8B-B14F-4D97-AF65-F5344CB8AC3E}">
        <p14:creationId xmlns:p14="http://schemas.microsoft.com/office/powerpoint/2010/main" val="760645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0000"/>
              </a:lnSpc>
            </a:pPr>
            <a:r>
              <a:rPr dirty="0"/>
              <a:t>Considere:</a:t>
            </a:r>
          </a:p>
          <a:p>
            <a:pPr lvl="1"/>
            <a:r>
              <a:rPr dirty="0"/>
              <a:t>¿Tiene cobertura acreditable de medicamentos?</a:t>
            </a:r>
          </a:p>
          <a:p>
            <a:pPr lvl="2"/>
            <a:r>
              <a:rPr dirty="0"/>
              <a:t>Cobertura tan buena como la de Medicare </a:t>
            </a:r>
          </a:p>
          <a:p>
            <a:pPr lvl="3"/>
            <a:r>
              <a:rPr dirty="0"/>
              <a:t>Por ejemplo, a través de un plan de empleador</a:t>
            </a:r>
          </a:p>
          <a:p>
            <a:pPr lvl="3"/>
            <a:r>
              <a:rPr dirty="0"/>
              <a:t>No hay penalización si se retrasa</a:t>
            </a:r>
          </a:p>
          <a:p>
            <a:pPr lvl="1"/>
            <a:r>
              <a:rPr dirty="0"/>
              <a:t>¿Finalizará esa cobertura cuando se jubile?</a:t>
            </a:r>
          </a:p>
          <a:p>
            <a:pPr lvl="1"/>
            <a:r>
              <a:rPr dirty="0"/>
              <a:t>¿Cuánto cuestan sus medicamentos actuales?</a:t>
            </a:r>
          </a:p>
          <a:p>
            <a:pPr lvl="1"/>
            <a:r>
              <a:rPr dirty="0"/>
              <a:t>¿Cuánto cuestan las primas para los planes de la Part D?</a:t>
            </a:r>
          </a:p>
          <a:p>
            <a:pPr>
              <a:lnSpc>
                <a:spcPct val="100000"/>
              </a:lnSpc>
            </a:pPr>
            <a:r>
              <a:rPr dirty="0"/>
              <a:t>Sin cobertura acreditable</a:t>
            </a:r>
          </a:p>
          <a:p>
            <a:pPr lvl="1"/>
            <a:r>
              <a:rPr dirty="0"/>
              <a:t>La inscripción tardía puede significar que usted </a:t>
            </a:r>
            <a:r>
              <a:rPr dirty="0" err="1"/>
              <a:t>pague</a:t>
            </a:r>
            <a:r>
              <a:rPr dirty="0"/>
              <a:t> </a:t>
            </a:r>
            <a:r>
              <a:rPr lang="en-PH" dirty="0"/>
              <a:t/>
            </a:r>
            <a:br>
              <a:rPr lang="en-PH" dirty="0"/>
            </a:br>
            <a:r>
              <a:rPr dirty="0"/>
              <a:t>una penalización </a:t>
            </a:r>
            <a:br>
              <a:rPr dirty="0"/>
            </a:br>
            <a:endParaRPr lang="es-US" dirty="0"/>
          </a:p>
          <a:p>
            <a:pPr lvl="1"/>
            <a:endParaRPr lang="es-US" dirty="0"/>
          </a:p>
        </p:txBody>
      </p:sp>
      <p:sp>
        <p:nvSpPr>
          <p:cNvPr id="2" name="Title 1"/>
          <p:cNvSpPr>
            <a:spLocks noGrp="1"/>
          </p:cNvSpPr>
          <p:nvPr>
            <p:ph type="title"/>
          </p:nvPr>
        </p:nvSpPr>
        <p:spPr/>
        <p:txBody>
          <a:bodyPr/>
          <a:lstStyle/>
          <a:p>
            <a:r>
              <a:rPr dirty="0"/>
              <a:t>Decisión: ¿Debo inscribirme en un </a:t>
            </a:r>
            <a:r>
              <a:rPr lang="en-PH" dirty="0"/>
              <a:t/>
            </a:r>
            <a:br>
              <a:rPr lang="en-PH" dirty="0"/>
            </a:br>
            <a:r>
              <a:rPr dirty="0"/>
              <a:t>plan de la Part D?</a:t>
            </a:r>
            <a:endParaRPr lang="es-US" dirty="0"/>
          </a:p>
        </p:txBody>
      </p:sp>
    </p:spTree>
    <p:extLst>
      <p:ext uri="{BB962C8B-B14F-4D97-AF65-F5344CB8AC3E}">
        <p14:creationId xmlns:p14="http://schemas.microsoft.com/office/powerpoint/2010/main" val="769563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dirty="0"/>
              <a:t>Para inscribirse en un plan de la Part D:</a:t>
            </a:r>
          </a:p>
          <a:p>
            <a:pPr lvl="1"/>
            <a:r>
              <a:rPr dirty="0"/>
              <a:t>Inscríbase en www.medicare.gov.</a:t>
            </a:r>
          </a:p>
          <a:p>
            <a:pPr lvl="1"/>
            <a:r>
              <a:rPr dirty="0"/>
              <a:t>Llame al 1-800-MEDICARE (1-800-633-4227) </a:t>
            </a:r>
            <a:r>
              <a:t/>
            </a:r>
            <a:br/>
            <a:r>
              <a:rPr dirty="0"/>
              <a:t>(TTY: 1-877-486-2048).</a:t>
            </a:r>
          </a:p>
          <a:p>
            <a:pPr lvl="1"/>
            <a:r>
              <a:rPr dirty="0"/>
              <a:t>Inscríbase en el sitio web del plan.</a:t>
            </a:r>
          </a:p>
          <a:p>
            <a:pPr lvl="1"/>
            <a:r>
              <a:rPr dirty="0"/>
              <a:t>Llame al plan.</a:t>
            </a:r>
          </a:p>
          <a:p>
            <a:pPr lvl="1"/>
            <a:r>
              <a:rPr dirty="0"/>
              <a:t>Complete un formulario de inscripción impreso.</a:t>
            </a:r>
            <a:endParaRPr lang="es-US" dirty="0"/>
          </a:p>
        </p:txBody>
      </p:sp>
      <p:sp>
        <p:nvSpPr>
          <p:cNvPr id="8" name="Title 1"/>
          <p:cNvSpPr>
            <a:spLocks noGrp="1"/>
          </p:cNvSpPr>
          <p:nvPr>
            <p:ph type="title"/>
          </p:nvPr>
        </p:nvSpPr>
        <p:spPr/>
        <p:txBody>
          <a:bodyPr/>
          <a:lstStyle/>
          <a:p>
            <a:r>
              <a:rPr dirty="0"/>
              <a:t>Ingresando a un plan de la Part D</a:t>
            </a:r>
            <a:endParaRPr lang="es-US" dirty="0"/>
          </a:p>
        </p:txBody>
      </p:sp>
    </p:spTree>
    <p:extLst>
      <p:ext uri="{BB962C8B-B14F-4D97-AF65-F5344CB8AC3E}">
        <p14:creationId xmlns:p14="http://schemas.microsoft.com/office/powerpoint/2010/main" val="373522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dirty="0"/>
              <a:t>Pólizas de Medicare Supplement Insurance</a:t>
            </a:r>
          </a:p>
          <a:p>
            <a:pPr lvl="1"/>
            <a:r>
              <a:rPr dirty="0"/>
              <a:t>Vendidas por compañías privadas</a:t>
            </a:r>
          </a:p>
          <a:p>
            <a:pPr lvl="1"/>
            <a:r>
              <a:rPr dirty="0"/>
              <a:t>Algunos planes ofrecen beneficios adicionales </a:t>
            </a:r>
            <a:r>
              <a:rPr dirty="0" err="1"/>
              <a:t>como</a:t>
            </a:r>
            <a:r>
              <a:rPr dirty="0"/>
              <a:t> </a:t>
            </a:r>
            <a:r>
              <a:rPr lang="en-PH" dirty="0"/>
              <a:t/>
            </a:r>
            <a:br>
              <a:rPr lang="en-PH" dirty="0"/>
            </a:br>
            <a:r>
              <a:rPr dirty="0" err="1"/>
              <a:t>afiliaciones</a:t>
            </a:r>
            <a:r>
              <a:rPr dirty="0"/>
              <a:t> a gimnasios y descuentos.</a:t>
            </a:r>
          </a:p>
          <a:p>
            <a:r>
              <a:rPr dirty="0"/>
              <a:t>Cubre interrupciones en Medicare Original </a:t>
            </a:r>
          </a:p>
          <a:p>
            <a:pPr lvl="1"/>
            <a:r>
              <a:rPr dirty="0"/>
              <a:t>Deducibles, coseguro, copagos </a:t>
            </a:r>
          </a:p>
          <a:p>
            <a:r>
              <a:rPr dirty="0"/>
              <a:t>Todos los planes con la misma letra </a:t>
            </a:r>
          </a:p>
          <a:p>
            <a:pPr lvl="1"/>
            <a:r>
              <a:rPr dirty="0"/>
              <a:t>Tienen la misma cobertura</a:t>
            </a:r>
          </a:p>
          <a:p>
            <a:pPr lvl="1"/>
            <a:r>
              <a:rPr dirty="0"/>
              <a:t>Solo los costos son distintos</a:t>
            </a:r>
            <a:endParaRPr lang="es-US" dirty="0"/>
          </a:p>
        </p:txBody>
      </p:sp>
      <p:sp>
        <p:nvSpPr>
          <p:cNvPr id="2" name="Title 1"/>
          <p:cNvSpPr>
            <a:spLocks noGrp="1"/>
          </p:cNvSpPr>
          <p:nvPr>
            <p:ph type="title"/>
          </p:nvPr>
        </p:nvSpPr>
        <p:spPr/>
        <p:txBody>
          <a:bodyPr/>
          <a:lstStyle/>
          <a:p>
            <a:r>
              <a:rPr dirty="0"/>
              <a:t>¿Qué es una póliza de Medigap?</a:t>
            </a:r>
            <a:endParaRPr lang="es-US" dirty="0"/>
          </a:p>
        </p:txBody>
      </p:sp>
    </p:spTree>
    <p:extLst>
      <p:ext uri="{BB962C8B-B14F-4D97-AF65-F5344CB8AC3E}">
        <p14:creationId xmlns:p14="http://schemas.microsoft.com/office/powerpoint/2010/main" val="2905948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96198" y="5803855"/>
            <a:ext cx="3147802" cy="96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337" y="5892873"/>
            <a:ext cx="9095521" cy="938719"/>
          </a:xfrm>
          <a:prstGeom prst="rect">
            <a:avLst/>
          </a:prstGeom>
          <a:solidFill>
            <a:schemeClr val="bg1"/>
          </a:solidFill>
        </p:spPr>
        <p:txBody>
          <a:bodyPr wrap="square">
            <a:spAutoFit/>
          </a:bodyPr>
          <a:lstStyle/>
          <a:p>
            <a:pPr>
              <a:lnSpc>
                <a:spcPts val="1100"/>
              </a:lnSpc>
            </a:pPr>
            <a:r>
              <a:rPr lang="es-ES" sz="1050" dirty="0"/>
              <a:t>El Plan F también ofrece un deducible alto del plan en algunos estados.</a:t>
            </a:r>
            <a:r>
              <a:rPr lang="en-US" sz="1050" dirty="0" smtClean="0"/>
              <a:t> </a:t>
            </a:r>
            <a:r>
              <a:rPr lang="en-US" sz="1050" dirty="0"/>
              <a:t>Si elige esta opción, significa que debe pagar por los costos cubiertos por Medicare (coseguro, copago, deducibles) hasta el monto de deducible de $2,240 en 2018 antes de que su póliza pague algo. </a:t>
            </a:r>
          </a:p>
          <a:p>
            <a:pPr>
              <a:lnSpc>
                <a:spcPts val="1100"/>
              </a:lnSpc>
            </a:pPr>
            <a:r>
              <a:rPr lang="en-US" sz="1050" dirty="0"/>
              <a:t>**Para los Planes K y L, después de cumplir su límite anual de su bolsillo y su deducible anual de la Part B ($183 en 2018), el plan Medigap </a:t>
            </a:r>
            <a:r>
              <a:rPr lang="en-US" sz="1050" dirty="0" err="1"/>
              <a:t>paga</a:t>
            </a:r>
            <a:r>
              <a:rPr lang="en-US" sz="1050" dirty="0"/>
              <a:t> el 100% de los servicios cubiertos por el resto del año calendario. </a:t>
            </a:r>
          </a:p>
          <a:p>
            <a:pPr>
              <a:lnSpc>
                <a:spcPts val="1100"/>
              </a:lnSpc>
            </a:pPr>
            <a:r>
              <a:rPr lang="en-US" sz="1050" dirty="0"/>
              <a:t>***El Plan N paga el 100% del coseguro de la Part B, excepto por un copago de hasta $20 por algunas visitas al consultorio y hasta un copago de </a:t>
            </a:r>
            <a:br>
              <a:rPr lang="en-US" sz="1050" dirty="0"/>
            </a:br>
            <a:r>
              <a:rPr lang="en-US" sz="1050" dirty="0"/>
              <a:t>$50 por visitas a la sala de emergencias que no den como resultado una admisión para internación. </a:t>
            </a:r>
          </a:p>
        </p:txBody>
      </p:sp>
      <p:sp>
        <p:nvSpPr>
          <p:cNvPr id="9" name="Title 5"/>
          <p:cNvSpPr>
            <a:spLocks noGrp="1"/>
          </p:cNvSpPr>
          <p:nvPr>
            <p:ph type="title"/>
          </p:nvPr>
        </p:nvSpPr>
        <p:spPr/>
        <p:txBody>
          <a:bodyPr/>
          <a:lstStyle/>
          <a:p>
            <a:r>
              <a:rPr dirty="0"/>
              <a:t>Tipos de planes Medigap</a:t>
            </a:r>
          </a:p>
        </p:txBody>
      </p:sp>
      <p:graphicFrame>
        <p:nvGraphicFramePr>
          <p:cNvPr id="6" name="Table 5"/>
          <p:cNvGraphicFramePr>
            <a:graphicFrameLocks noGrp="1"/>
          </p:cNvGraphicFramePr>
          <p:nvPr>
            <p:extLst>
              <p:ext uri="{D42A27DB-BD31-4B8C-83A1-F6EECF244321}">
                <p14:modId xmlns:p14="http://schemas.microsoft.com/office/powerpoint/2010/main" val="2849519221"/>
              </p:ext>
            </p:extLst>
          </p:nvPr>
        </p:nvGraphicFramePr>
        <p:xfrm>
          <a:off x="279210" y="1145250"/>
          <a:ext cx="8651774" cy="4649470"/>
        </p:xfrm>
        <a:graphic>
          <a:graphicData uri="http://schemas.openxmlformats.org/drawingml/2006/table">
            <a:tbl>
              <a:tblPr>
                <a:tableStyleId>{3C2FFA5D-87B4-456A-9821-1D502468CF0F}</a:tableStyleId>
              </a:tblPr>
              <a:tblGrid>
                <a:gridCol w="2228600">
                  <a:extLst>
                    <a:ext uri="{9D8B030D-6E8A-4147-A177-3AD203B41FA5}">
                      <a16:colId xmlns:a16="http://schemas.microsoft.com/office/drawing/2014/main" xmlns="" val="20000"/>
                    </a:ext>
                  </a:extLst>
                </a:gridCol>
                <a:gridCol w="597529">
                  <a:extLst>
                    <a:ext uri="{9D8B030D-6E8A-4147-A177-3AD203B41FA5}">
                      <a16:colId xmlns:a16="http://schemas.microsoft.com/office/drawing/2014/main" xmlns="" val="20001"/>
                    </a:ext>
                  </a:extLst>
                </a:gridCol>
                <a:gridCol w="679010">
                  <a:extLst>
                    <a:ext uri="{9D8B030D-6E8A-4147-A177-3AD203B41FA5}">
                      <a16:colId xmlns:a16="http://schemas.microsoft.com/office/drawing/2014/main" xmlns="" val="20002"/>
                    </a:ext>
                  </a:extLst>
                </a:gridCol>
                <a:gridCol w="660902">
                  <a:extLst>
                    <a:ext uri="{9D8B030D-6E8A-4147-A177-3AD203B41FA5}">
                      <a16:colId xmlns:a16="http://schemas.microsoft.com/office/drawing/2014/main" xmlns="" val="20003"/>
                    </a:ext>
                  </a:extLst>
                </a:gridCol>
                <a:gridCol w="651850">
                  <a:extLst>
                    <a:ext uri="{9D8B030D-6E8A-4147-A177-3AD203B41FA5}">
                      <a16:colId xmlns:a16="http://schemas.microsoft.com/office/drawing/2014/main" xmlns="" val="20004"/>
                    </a:ext>
                  </a:extLst>
                </a:gridCol>
                <a:gridCol w="633743">
                  <a:extLst>
                    <a:ext uri="{9D8B030D-6E8A-4147-A177-3AD203B41FA5}">
                      <a16:colId xmlns:a16="http://schemas.microsoft.com/office/drawing/2014/main" xmlns="" val="20005"/>
                    </a:ext>
                  </a:extLst>
                </a:gridCol>
                <a:gridCol w="724277">
                  <a:extLst>
                    <a:ext uri="{9D8B030D-6E8A-4147-A177-3AD203B41FA5}">
                      <a16:colId xmlns:a16="http://schemas.microsoft.com/office/drawing/2014/main" xmlns="" val="20006"/>
                    </a:ext>
                  </a:extLst>
                </a:gridCol>
                <a:gridCol w="633742">
                  <a:extLst>
                    <a:ext uri="{9D8B030D-6E8A-4147-A177-3AD203B41FA5}">
                      <a16:colId xmlns:a16="http://schemas.microsoft.com/office/drawing/2014/main" xmlns="" val="20007"/>
                    </a:ext>
                  </a:extLst>
                </a:gridCol>
                <a:gridCol w="651850">
                  <a:extLst>
                    <a:ext uri="{9D8B030D-6E8A-4147-A177-3AD203B41FA5}">
                      <a16:colId xmlns:a16="http://schemas.microsoft.com/office/drawing/2014/main" xmlns="" val="20008"/>
                    </a:ext>
                  </a:extLst>
                </a:gridCol>
                <a:gridCol w="624689">
                  <a:extLst>
                    <a:ext uri="{9D8B030D-6E8A-4147-A177-3AD203B41FA5}">
                      <a16:colId xmlns:a16="http://schemas.microsoft.com/office/drawing/2014/main" xmlns="" val="20009"/>
                    </a:ext>
                  </a:extLst>
                </a:gridCol>
                <a:gridCol w="565582">
                  <a:extLst>
                    <a:ext uri="{9D8B030D-6E8A-4147-A177-3AD203B41FA5}">
                      <a16:colId xmlns:a16="http://schemas.microsoft.com/office/drawing/2014/main" xmlns="" val="20010"/>
                    </a:ext>
                  </a:extLst>
                </a:gridCol>
              </a:tblGrid>
              <a:tr h="134620">
                <a:tc>
                  <a: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10">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200" spc="-25" dirty="0">
                          <a:effectLst/>
                        </a:rPr>
                        <a:t>Planes Medicare Supplement Insurance (Medigap)</a:t>
                      </a:r>
                      <a:endParaRPr lang="es-US" sz="1400" dirty="0">
                        <a:effectLst/>
                        <a:latin typeface="Arial"/>
                        <a:ea typeface="Calibri"/>
                        <a:cs typeface="Arial"/>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hMerge="1">
                  <a:txBody>
                    <a:bodyPr/>
                    <a:lstStyle/>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00"/>
                  </a:ext>
                </a:extLst>
              </a:tr>
              <a:tr h="134620">
                <a:tc>
                  <a:txBody>
                    <a:bodyPr/>
                    <a:lstStyle/>
                    <a:p>
                      <a:pPr marL="0" marR="0" algn="ctr">
                        <a:lnSpc>
                          <a:spcPct val="107000"/>
                        </a:lnSpc>
                        <a:spcBef>
                          <a:spcPts val="0"/>
                        </a:spcBef>
                        <a:spcAft>
                          <a:spcPts val="800"/>
                        </a:spcAft>
                      </a:pPr>
                      <a:r>
                        <a:rPr lang="en-US" sz="1200" dirty="0">
                          <a:effectLst/>
                        </a:rPr>
                        <a:t>Beneficios de Medigap</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A</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B</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C</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D</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F</a:t>
                      </a:r>
                      <a:r>
                        <a:rPr lang="en-US" sz="1200" u="none" dirty="0">
                          <a:effectLst/>
                        </a:rPr>
                        <a:t>*</a:t>
                      </a:r>
                      <a:endParaRPr lang="es-US" sz="12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G</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K</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L</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M</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a:t>
                      </a:r>
                      <a:endParaRPr lang="es-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01"/>
                  </a:ext>
                </a:extLst>
              </a:tr>
              <a:tr h="868045">
                <a:tc>
                  <a:txBody>
                    <a:bodyPr/>
                    <a:lstStyle/>
                    <a:p>
                      <a:pPr marL="0" marR="0">
                        <a:lnSpc>
                          <a:spcPct val="107000"/>
                        </a:lnSpc>
                        <a:spcBef>
                          <a:spcPts val="0"/>
                        </a:spcBef>
                        <a:spcAft>
                          <a:spcPts val="800"/>
                        </a:spcAft>
                      </a:pPr>
                      <a:r>
                        <a:rPr lang="en-US" sz="1200" dirty="0">
                          <a:effectLst/>
                        </a:rPr>
                        <a:t>El coseguro y los costos de hospital de la Part A hasta </a:t>
                      </a:r>
                      <a:br>
                        <a:rPr lang="en-US" sz="1200" dirty="0">
                          <a:effectLst/>
                        </a:rPr>
                      </a:br>
                      <a:r>
                        <a:rPr lang="en-US" sz="1200" dirty="0">
                          <a:effectLst/>
                        </a:rPr>
                        <a:t>365 días adicionales después de consumir los beneficios de Medicare</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Sí</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Sí</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02"/>
                  </a:ext>
                </a:extLst>
              </a:tr>
              <a:tr h="358775">
                <a:tc>
                  <a:txBody>
                    <a:bodyPr/>
                    <a:lstStyle/>
                    <a:p>
                      <a:pPr marL="0" marR="0">
                        <a:lnSpc>
                          <a:spcPct val="107000"/>
                        </a:lnSpc>
                        <a:spcBef>
                          <a:spcPts val="0"/>
                        </a:spcBef>
                        <a:spcAft>
                          <a:spcPts val="800"/>
                        </a:spcAft>
                      </a:pPr>
                      <a:r>
                        <a:rPr lang="en-US" sz="1200">
                          <a:effectLst/>
                        </a:rPr>
                        <a:t>Coseguro o copago de la Part B</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75%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03"/>
                  </a:ext>
                </a:extLst>
              </a:tr>
              <a:tr h="224155">
                <a:tc>
                  <a:txBody>
                    <a:bodyPr/>
                    <a:lstStyle/>
                    <a:p>
                      <a:pPr marL="0" marR="0">
                        <a:lnSpc>
                          <a:spcPct val="107000"/>
                        </a:lnSpc>
                        <a:spcBef>
                          <a:spcPts val="0"/>
                        </a:spcBef>
                        <a:spcAft>
                          <a:spcPts val="800"/>
                        </a:spcAft>
                      </a:pPr>
                      <a:r>
                        <a:rPr lang="en-US" sz="1200">
                          <a:effectLst/>
                        </a:rPr>
                        <a:t>Sangre (primeras 3 pintas)</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Sí</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75%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04"/>
                  </a:ext>
                </a:extLst>
              </a:tr>
              <a:tr h="493395">
                <a:tc>
                  <a:txBody>
                    <a:bodyPr/>
                    <a:lstStyle/>
                    <a:p>
                      <a:pPr marL="0" marR="0">
                        <a:lnSpc>
                          <a:spcPct val="107000"/>
                        </a:lnSpc>
                        <a:spcBef>
                          <a:spcPts val="0"/>
                        </a:spcBef>
                        <a:spcAft>
                          <a:spcPts val="800"/>
                        </a:spcAft>
                      </a:pPr>
                      <a:r>
                        <a:rPr lang="en-US" sz="1200" dirty="0">
                          <a:effectLst/>
                        </a:rPr>
                        <a:t>Coseguro o copago de cuidado de hospicio de la Part A</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75%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05"/>
                  </a:ext>
                </a:extLst>
              </a:tr>
              <a:tr h="426085">
                <a:tc>
                  <a:txBody>
                    <a:bodyPr/>
                    <a:lstStyle/>
                    <a:p>
                      <a:pPr marL="0" marR="0">
                        <a:lnSpc>
                          <a:spcPct val="107000"/>
                        </a:lnSpc>
                        <a:spcBef>
                          <a:spcPts val="0"/>
                        </a:spcBef>
                        <a:spcAft>
                          <a:spcPts val="800"/>
                        </a:spcAft>
                      </a:pPr>
                      <a:r>
                        <a:rPr lang="en-US" sz="1200">
                          <a:effectLst/>
                        </a:rPr>
                        <a:t>Coseguro de cuidado en centro especializado de enfermería</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75%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06"/>
                  </a:ext>
                </a:extLst>
              </a:tr>
              <a:tr h="224155">
                <a:tc>
                  <a:txBody>
                    <a:bodyPr/>
                    <a:lstStyle/>
                    <a:p>
                      <a:pPr marL="0" marR="0">
                        <a:lnSpc>
                          <a:spcPct val="107000"/>
                        </a:lnSpc>
                        <a:spcBef>
                          <a:spcPts val="0"/>
                        </a:spcBef>
                        <a:spcAft>
                          <a:spcPts val="800"/>
                        </a:spcAft>
                      </a:pPr>
                      <a:r>
                        <a:rPr lang="en-US" sz="1200">
                          <a:effectLst/>
                        </a:rPr>
                        <a:t>Deducible de la Part A</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No</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75%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07"/>
                  </a:ext>
                </a:extLst>
              </a:tr>
              <a:tr h="224155">
                <a:tc>
                  <a:txBody>
                    <a:bodyPr/>
                    <a:lstStyle/>
                    <a:p>
                      <a:pPr marL="0" marR="0">
                        <a:lnSpc>
                          <a:spcPct val="107000"/>
                        </a:lnSpc>
                        <a:spcBef>
                          <a:spcPts val="0"/>
                        </a:spcBef>
                        <a:spcAft>
                          <a:spcPts val="800"/>
                        </a:spcAft>
                      </a:pPr>
                      <a:r>
                        <a:rPr lang="en-US" sz="1200">
                          <a:effectLst/>
                        </a:rPr>
                        <a:t>Deducible de la Part B</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No</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08"/>
                  </a:ext>
                </a:extLst>
              </a:tr>
              <a:tr h="224155">
                <a:tc>
                  <a:txBody>
                    <a:bodyPr/>
                    <a:lstStyle/>
                    <a:p>
                      <a:pPr marL="0" marR="0">
                        <a:lnSpc>
                          <a:spcPct val="107000"/>
                        </a:lnSpc>
                        <a:spcBef>
                          <a:spcPts val="0"/>
                        </a:spcBef>
                        <a:spcAft>
                          <a:spcPts val="800"/>
                        </a:spcAft>
                      </a:pPr>
                      <a:r>
                        <a:rPr lang="en-US" sz="1200">
                          <a:effectLst/>
                        </a:rPr>
                        <a:t>Cargo en exceso de la Part B </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Sí</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09"/>
                  </a:ext>
                </a:extLst>
              </a:tr>
              <a:tr h="426085">
                <a:tc>
                  <a:txBody>
                    <a:bodyPr/>
                    <a:lstStyle/>
                    <a:p>
                      <a:pPr marL="0" marR="0">
                        <a:lnSpc>
                          <a:spcPct val="107000"/>
                        </a:lnSpc>
                        <a:spcBef>
                          <a:spcPts val="0"/>
                        </a:spcBef>
                        <a:spcAft>
                          <a:spcPts val="800"/>
                        </a:spcAft>
                      </a:pPr>
                      <a:r>
                        <a:rPr lang="en-US" sz="1200" dirty="0">
                          <a:effectLst/>
                        </a:rPr>
                        <a:t>Cambio de moneda por viaje (hasta los límites del plan)</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No</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80%</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80%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80%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80%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80%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80%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10"/>
                  </a:ext>
                </a:extLst>
              </a:tr>
              <a:tr h="399415">
                <a:tc>
                  <a:txBody>
                    <a:bodyPr/>
                    <a:lstStyle/>
                    <a:p>
                      <a:pPr marL="0" marR="0">
                        <a:lnSpc>
                          <a:spcPct val="107000"/>
                        </a:lnSpc>
                        <a:spcBef>
                          <a:spcPts val="0"/>
                        </a:spcBef>
                        <a:spcAft>
                          <a:spcPts val="800"/>
                        </a:spcAft>
                      </a:pPr>
                      <a:r>
                        <a:rPr lang="en-US" sz="1200">
                          <a:effectLst/>
                        </a:rPr>
                        <a:t>Límite de gastos de su bolsillo**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N/A</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$5,560 para 2019</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$2,780 para 2019</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a:effectLst/>
                        </a:rPr>
                        <a:t>N/A</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tc>
                  <a:txBody>
                    <a:bodyPr/>
                    <a:lstStyle/>
                    <a:p>
                      <a:pPr marL="0" marR="0" algn="ctr">
                        <a:lnSpc>
                          <a:spcPct val="107000"/>
                        </a:lnSpc>
                        <a:spcBef>
                          <a:spcPts val="0"/>
                        </a:spcBef>
                        <a:spcAft>
                          <a:spcPts val="800"/>
                        </a:spcAft>
                      </a:pPr>
                      <a:r>
                        <a:rPr lang="en-US" sz="1200" dirty="0">
                          <a:effectLst/>
                        </a:rPr>
                        <a:t>N/</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430" marB="1143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49232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p:txBody>
          <a:bodyPr/>
          <a:lstStyle/>
          <a:p>
            <a:r>
              <a:rPr dirty="0"/>
              <a:t>¿Quién dirige Medicare?</a:t>
            </a:r>
          </a:p>
          <a:p>
            <a:pPr lvl="1"/>
            <a:r>
              <a:rPr dirty="0"/>
              <a:t>Centers for Medicare &amp; Medicaid Services (CMS)</a:t>
            </a:r>
            <a:br>
              <a:rPr dirty="0"/>
            </a:br>
            <a:r>
              <a:rPr dirty="0"/>
              <a:t>– Administra el programa</a:t>
            </a:r>
          </a:p>
          <a:p>
            <a:pPr lvl="1"/>
            <a:r>
              <a:rPr dirty="0"/>
              <a:t>Social Security Administration (SSA)</a:t>
            </a:r>
            <a:br>
              <a:rPr dirty="0"/>
            </a:br>
            <a:r>
              <a:rPr dirty="0"/>
              <a:t>– Inscribe a la mayoría de las personas</a:t>
            </a:r>
            <a:br>
              <a:rPr dirty="0"/>
            </a:br>
            <a:r>
              <a:rPr dirty="0"/>
              <a:t>– Railroad Retirement Board (RRB) inscribe a los </a:t>
            </a:r>
            <a:r>
              <a:rPr dirty="0" err="1"/>
              <a:t>jubilados</a:t>
            </a:r>
            <a:r>
              <a:rPr dirty="0"/>
              <a:t> </a:t>
            </a:r>
            <a:r>
              <a:rPr lang="en-PH" dirty="0"/>
              <a:t/>
            </a:r>
            <a:br>
              <a:rPr lang="en-PH" dirty="0"/>
            </a:br>
            <a:r>
              <a:rPr lang="en-PH" dirty="0"/>
              <a:t>   </a:t>
            </a:r>
            <a:r>
              <a:rPr dirty="0"/>
              <a:t>del</a:t>
            </a:r>
            <a:r>
              <a:rPr lang="en-PH" dirty="0"/>
              <a:t> f</a:t>
            </a:r>
            <a:r>
              <a:rPr dirty="0" err="1"/>
              <a:t>errocarril</a:t>
            </a:r>
            <a:endParaRPr dirty="0"/>
          </a:p>
          <a:p>
            <a:endParaRPr lang="es-US" dirty="0"/>
          </a:p>
        </p:txBody>
      </p:sp>
      <p:sp>
        <p:nvSpPr>
          <p:cNvPr id="4" name="Title 3"/>
          <p:cNvSpPr>
            <a:spLocks noGrp="1"/>
          </p:cNvSpPr>
          <p:nvPr>
            <p:ph type="title"/>
          </p:nvPr>
        </p:nvSpPr>
        <p:spPr/>
        <p:txBody>
          <a:bodyPr>
            <a:normAutofit/>
          </a:bodyPr>
          <a:lstStyle/>
          <a:p>
            <a:r>
              <a:rPr lang="en-US" dirty="0"/>
              <a:t>Información básica sobre Medicare</a:t>
            </a:r>
            <a:endParaRPr lang="es-US" dirty="0"/>
          </a:p>
        </p:txBody>
      </p:sp>
    </p:spTree>
    <p:extLst>
      <p:ext uri="{BB962C8B-B14F-4D97-AF65-F5344CB8AC3E}">
        <p14:creationId xmlns:p14="http://schemas.microsoft.com/office/powerpoint/2010/main" val="280519917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dirty="0"/>
              <a:t>Considere:</a:t>
            </a:r>
          </a:p>
          <a:p>
            <a:pPr lvl="1"/>
            <a:r>
              <a:rPr dirty="0"/>
              <a:t>Solo funciona con Medicare Original.</a:t>
            </a:r>
          </a:p>
          <a:p>
            <a:pPr lvl="1"/>
            <a:r>
              <a:rPr dirty="0"/>
              <a:t>¿Tiene otra cobertura suplementaria? </a:t>
            </a:r>
          </a:p>
          <a:p>
            <a:pPr lvl="2"/>
            <a:r>
              <a:rPr dirty="0"/>
              <a:t>De ser así, podría no necesitar Medigap.</a:t>
            </a:r>
          </a:p>
          <a:p>
            <a:pPr lvl="1"/>
            <a:r>
              <a:rPr dirty="0"/>
              <a:t>¿Puede pagar los deducibles y copagos de Medicare?</a:t>
            </a:r>
          </a:p>
          <a:p>
            <a:pPr lvl="1"/>
            <a:r>
              <a:rPr dirty="0"/>
              <a:t>¿Cuánto cuesta la prima mensual de Medigap?</a:t>
            </a:r>
            <a:endParaRPr lang="es-US" dirty="0"/>
          </a:p>
        </p:txBody>
      </p:sp>
      <p:sp>
        <p:nvSpPr>
          <p:cNvPr id="2" name="Title 1"/>
          <p:cNvSpPr>
            <a:spLocks noGrp="1"/>
          </p:cNvSpPr>
          <p:nvPr>
            <p:ph type="title"/>
          </p:nvPr>
        </p:nvSpPr>
        <p:spPr>
          <a:xfrm>
            <a:off x="121920" y="284480"/>
            <a:ext cx="5880528" cy="762000"/>
          </a:xfrm>
        </p:spPr>
        <p:txBody>
          <a:bodyPr/>
          <a:lstStyle/>
          <a:p>
            <a:r>
              <a:rPr spc="-20" dirty="0"/>
              <a:t>Decisión: ¿Necesito una póliza de Medigap?</a:t>
            </a:r>
            <a:endParaRPr lang="es-US" spc="-20" dirty="0"/>
          </a:p>
        </p:txBody>
      </p:sp>
    </p:spTree>
    <p:extLst>
      <p:ext uri="{BB962C8B-B14F-4D97-AF65-F5344CB8AC3E}">
        <p14:creationId xmlns:p14="http://schemas.microsoft.com/office/powerpoint/2010/main" val="210027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dirty="0"/>
              <a:t>Considere:</a:t>
            </a:r>
          </a:p>
          <a:p>
            <a:pPr lvl="1"/>
            <a:r>
              <a:rPr dirty="0"/>
              <a:t>Su periodo de inscripción abierta de Medigap comienza cuando tenga 65 años o más de edad Y esté inscrito en la Part B.</a:t>
            </a:r>
          </a:p>
          <a:p>
            <a:pPr lvl="2"/>
            <a:r>
              <a:rPr dirty="0"/>
              <a:t>Dura seis meses (puede variar por estado).</a:t>
            </a:r>
          </a:p>
          <a:p>
            <a:pPr lvl="2"/>
            <a:r>
              <a:rPr dirty="0"/>
              <a:t>Usted tiene protecciones – las compañías DEBEN venderle un plan.</a:t>
            </a:r>
          </a:p>
          <a:p>
            <a:pPr lvl="1"/>
            <a:r>
              <a:rPr dirty="0"/>
              <a:t>Usted también puede comprar una póliza de Medigap </a:t>
            </a:r>
            <a:r>
              <a:rPr dirty="0" err="1"/>
              <a:t>siempre</a:t>
            </a:r>
            <a:r>
              <a:rPr dirty="0"/>
              <a:t> </a:t>
            </a:r>
            <a:r>
              <a:rPr lang="en-PH" dirty="0"/>
              <a:t/>
            </a:r>
            <a:br>
              <a:rPr lang="en-PH" dirty="0"/>
            </a:br>
            <a:r>
              <a:rPr dirty="0"/>
              <a:t>que una compañía acepte venderle una.</a:t>
            </a:r>
          </a:p>
          <a:p>
            <a:pPr lvl="2"/>
            <a:r>
              <a:rPr dirty="0"/>
              <a:t>Si es esto último, puede haber restricciones.</a:t>
            </a:r>
          </a:p>
          <a:p>
            <a:pPr lvl="1"/>
            <a:endParaRPr lang="es-US" dirty="0"/>
          </a:p>
          <a:p>
            <a:pPr lvl="2"/>
            <a:endParaRPr lang="es-US" dirty="0"/>
          </a:p>
          <a:p>
            <a:endParaRPr lang="es-US" dirty="0"/>
          </a:p>
        </p:txBody>
      </p:sp>
      <p:sp>
        <p:nvSpPr>
          <p:cNvPr id="9" name="Title 1"/>
          <p:cNvSpPr>
            <a:spLocks noGrp="1"/>
          </p:cNvSpPr>
          <p:nvPr>
            <p:ph type="title"/>
          </p:nvPr>
        </p:nvSpPr>
        <p:spPr/>
        <p:txBody>
          <a:bodyPr/>
          <a:lstStyle/>
          <a:p>
            <a:r>
              <a:rPr dirty="0"/>
              <a:t>¿Cuál es el mejor momento para comprar una póliza de Medigap?</a:t>
            </a:r>
            <a:endParaRPr lang="es-US" dirty="0"/>
          </a:p>
        </p:txBody>
      </p:sp>
      <p:sp>
        <p:nvSpPr>
          <p:cNvPr id="2" name="TextBox 1"/>
          <p:cNvSpPr txBox="1"/>
          <p:nvPr/>
        </p:nvSpPr>
        <p:spPr>
          <a:xfrm>
            <a:off x="1295968" y="4675510"/>
            <a:ext cx="6412012" cy="646331"/>
          </a:xfrm>
          <a:prstGeom prst="rect">
            <a:avLst/>
          </a:prstGeom>
          <a:solidFill>
            <a:schemeClr val="bg2">
              <a:lumMod val="20000"/>
              <a:lumOff val="80000"/>
            </a:schemeClr>
          </a:solidFill>
        </p:spPr>
        <p:txBody>
          <a:bodyPr wrap="square" lIns="274320" rtlCol="0">
            <a:spAutoFit/>
          </a:bodyPr>
          <a:lstStyle/>
          <a:p>
            <a:r>
              <a:rPr lang="en-US" b="1" dirty="0"/>
              <a:t>Por lo general, durante su periodo de inscripción abierta de Medigap</a:t>
            </a:r>
            <a:endParaRPr lang="es-US" b="1" dirty="0"/>
          </a:p>
        </p:txBody>
      </p:sp>
    </p:spTree>
    <p:extLst>
      <p:ext uri="{BB962C8B-B14F-4D97-AF65-F5344CB8AC3E}">
        <p14:creationId xmlns:p14="http://schemas.microsoft.com/office/powerpoint/2010/main" val="4086356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dirty="0"/>
              <a:t>Compare planes por computadora o por teléfono.</a:t>
            </a:r>
          </a:p>
          <a:p>
            <a:pPr lvl="1"/>
            <a:r>
              <a:rPr dirty="0"/>
              <a:t>Visite www.medicare.gov.</a:t>
            </a:r>
          </a:p>
          <a:p>
            <a:pPr lvl="2"/>
            <a:r>
              <a:rPr dirty="0"/>
              <a:t>Use la herramienta de comparación de Medigap.</a:t>
            </a:r>
          </a:p>
          <a:p>
            <a:pPr lvl="1"/>
            <a:r>
              <a:rPr dirty="0"/>
              <a:t>Llame al 1-800-MEDICARE (1-800-633-4227).</a:t>
            </a:r>
          </a:p>
          <a:p>
            <a:pPr lvl="2"/>
            <a:r>
              <a:rPr dirty="0"/>
              <a:t>Los usuarios de TTY deben llamar al 1-877-486-2048.</a:t>
            </a:r>
          </a:p>
          <a:p>
            <a:pPr lvl="1"/>
            <a:r>
              <a:rPr dirty="0"/>
              <a:t>Llame a su State Health Insurance Assistance Program (SHIP).</a:t>
            </a:r>
            <a:endParaRPr lang="es-US" dirty="0"/>
          </a:p>
        </p:txBody>
      </p:sp>
      <p:sp>
        <p:nvSpPr>
          <p:cNvPr id="9" name="Title 1"/>
          <p:cNvSpPr>
            <a:spLocks noGrp="1"/>
          </p:cNvSpPr>
          <p:nvPr>
            <p:ph type="title"/>
          </p:nvPr>
        </p:nvSpPr>
        <p:spPr/>
        <p:txBody>
          <a:bodyPr/>
          <a:lstStyle/>
          <a:p>
            <a:r>
              <a:rPr dirty="0"/>
              <a:t>¿Cómo encuentro la póliza de </a:t>
            </a:r>
            <a:r>
              <a:rPr lang="en-PH" dirty="0"/>
              <a:t/>
            </a:r>
            <a:br>
              <a:rPr lang="en-PH" dirty="0"/>
            </a:br>
            <a:r>
              <a:rPr dirty="0" err="1"/>
              <a:t>Medigap</a:t>
            </a:r>
            <a:r>
              <a:rPr dirty="0"/>
              <a:t> adecuada para mí?</a:t>
            </a:r>
            <a:endParaRPr lang="es-US" dirty="0"/>
          </a:p>
        </p:txBody>
      </p:sp>
    </p:spTree>
    <p:extLst>
      <p:ext uri="{BB962C8B-B14F-4D97-AF65-F5344CB8AC3E}">
        <p14:creationId xmlns:p14="http://schemas.microsoft.com/office/powerpoint/2010/main" val="1559875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09638" lvl="1" indent="-342900">
              <a:buFont typeface="Arial" panose="020B0604020202020204" pitchFamily="34" charset="0"/>
              <a:buChar char="•"/>
            </a:pPr>
            <a:r>
              <a:rPr dirty="0"/>
              <a:t>Medicare no es parte del mercado.</a:t>
            </a:r>
          </a:p>
          <a:p>
            <a:pPr marL="909638" lvl="1" indent="-342900">
              <a:buFont typeface="Arial" panose="020B0604020202020204" pitchFamily="34" charset="0"/>
              <a:buChar char="•"/>
            </a:pPr>
            <a:r>
              <a:rPr dirty="0"/>
              <a:t>El mercado no afecta sus opciones de Medicare.</a:t>
            </a:r>
          </a:p>
          <a:p>
            <a:pPr marL="909638" lvl="1" indent="-342900">
              <a:buFont typeface="Arial" panose="020B0604020202020204" pitchFamily="34" charset="0"/>
              <a:buChar char="•"/>
            </a:pPr>
            <a:r>
              <a:rPr dirty="0"/>
              <a:t>Los beneficios de Medicare no están cambiando </a:t>
            </a:r>
            <a:r>
              <a:rPr dirty="0" err="1"/>
              <a:t>debido</a:t>
            </a:r>
            <a:r>
              <a:rPr dirty="0"/>
              <a:t> </a:t>
            </a:r>
            <a:r>
              <a:rPr lang="en-PH" dirty="0"/>
              <a:t/>
            </a:r>
            <a:br>
              <a:rPr lang="en-PH" dirty="0"/>
            </a:br>
            <a:r>
              <a:rPr dirty="0"/>
              <a:t>al mercado.</a:t>
            </a:r>
          </a:p>
          <a:p>
            <a:pPr marL="909638" lvl="1" indent="-342900">
              <a:buFont typeface="Arial" panose="020B0604020202020204" pitchFamily="34" charset="0"/>
              <a:buChar char="•"/>
            </a:pPr>
            <a:r>
              <a:rPr dirty="0"/>
              <a:t>Si ingresó a un plan del mercado antes de que fuera elegible para Medicare, puede cancelar el plan del mercado una vez comience la cobertura de Medicare.</a:t>
            </a:r>
            <a:endParaRPr lang="es-US" dirty="0"/>
          </a:p>
        </p:txBody>
      </p:sp>
      <p:sp>
        <p:nvSpPr>
          <p:cNvPr id="2" name="Title 1"/>
          <p:cNvSpPr>
            <a:spLocks noGrp="1"/>
          </p:cNvSpPr>
          <p:nvPr>
            <p:ph type="title"/>
          </p:nvPr>
        </p:nvSpPr>
        <p:spPr/>
        <p:txBody>
          <a:bodyPr/>
          <a:lstStyle/>
          <a:p>
            <a:r>
              <a:rPr dirty="0"/>
              <a:t>Medicare y el mercado de seguro de salud</a:t>
            </a:r>
            <a:endParaRPr lang="es-US" dirty="0"/>
          </a:p>
        </p:txBody>
      </p:sp>
    </p:spTree>
    <p:extLst>
      <p:ext uri="{BB962C8B-B14F-4D97-AF65-F5344CB8AC3E}">
        <p14:creationId xmlns:p14="http://schemas.microsoft.com/office/powerpoint/2010/main" val="952021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881"/>
          <a:stretch/>
        </p:blipFill>
        <p:spPr>
          <a:xfrm>
            <a:off x="745430" y="1724024"/>
            <a:ext cx="8380952" cy="5133975"/>
          </a:xfrm>
          <a:prstGeom prst="rect">
            <a:avLst/>
          </a:prstGeom>
        </p:spPr>
      </p:pic>
      <p:sp>
        <p:nvSpPr>
          <p:cNvPr id="3" name="Content Placeholder 2"/>
          <p:cNvSpPr>
            <a:spLocks noGrp="1"/>
          </p:cNvSpPr>
          <p:nvPr>
            <p:ph idx="1"/>
          </p:nvPr>
        </p:nvSpPr>
        <p:spPr/>
        <p:txBody>
          <a:bodyPr/>
          <a:lstStyle/>
          <a:p>
            <a:pPr lvl="1"/>
            <a:r>
              <a:rPr dirty="0"/>
              <a:t>Programas de Ahorros de Medicare</a:t>
            </a:r>
          </a:p>
          <a:p>
            <a:pPr lvl="1"/>
            <a:r>
              <a:rPr dirty="0"/>
              <a:t>Ayuda adicional</a:t>
            </a:r>
          </a:p>
        </p:txBody>
      </p:sp>
      <p:sp>
        <p:nvSpPr>
          <p:cNvPr id="8" name="Title 7"/>
          <p:cNvSpPr>
            <a:spLocks noGrp="1"/>
          </p:cNvSpPr>
          <p:nvPr>
            <p:ph type="title"/>
          </p:nvPr>
        </p:nvSpPr>
        <p:spPr/>
        <p:txBody>
          <a:bodyPr/>
          <a:lstStyle/>
          <a:p>
            <a:r>
              <a:rPr dirty="0"/>
              <a:t>Ayuda para personas que </a:t>
            </a:r>
            <a:r>
              <a:rPr dirty="0" err="1"/>
              <a:t>tienen</a:t>
            </a:r>
            <a:r>
              <a:rPr dirty="0"/>
              <a:t> </a:t>
            </a:r>
            <a:r>
              <a:rPr lang="en-PH" dirty="0"/>
              <a:t/>
            </a:r>
            <a:br>
              <a:rPr lang="en-PH" dirty="0"/>
            </a:br>
            <a:r>
              <a:rPr dirty="0" err="1"/>
              <a:t>ingresos</a:t>
            </a:r>
            <a:r>
              <a:rPr dirty="0"/>
              <a:t> y recursos limitados</a:t>
            </a:r>
            <a:endParaRPr lang="es-US" dirty="0"/>
          </a:p>
        </p:txBody>
      </p:sp>
    </p:spTree>
    <p:extLst>
      <p:ext uri="{BB962C8B-B14F-4D97-AF65-F5344CB8AC3E}">
        <p14:creationId xmlns:p14="http://schemas.microsoft.com/office/powerpoint/2010/main" val="3443841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dirty="0"/>
              <a:t>Ayuda de Medicaid para pagar los costos de Medicare</a:t>
            </a:r>
          </a:p>
          <a:p>
            <a:pPr lvl="1">
              <a:lnSpc>
                <a:spcPct val="150000"/>
              </a:lnSpc>
            </a:pPr>
            <a:r>
              <a:rPr dirty="0"/>
              <a:t>Pagar las primas de Medicare</a:t>
            </a:r>
          </a:p>
          <a:p>
            <a:pPr lvl="1">
              <a:lnSpc>
                <a:spcPct val="150000"/>
              </a:lnSpc>
            </a:pPr>
            <a:r>
              <a:rPr dirty="0"/>
              <a:t>Puede pagar los deducibles y el coseguro de Medicare</a:t>
            </a:r>
          </a:p>
          <a:p>
            <a:pPr>
              <a:lnSpc>
                <a:spcPct val="150000"/>
              </a:lnSpc>
            </a:pPr>
            <a:r>
              <a:rPr dirty="0"/>
              <a:t>Los montos de ingresos cambian cada año</a:t>
            </a:r>
          </a:p>
          <a:p>
            <a:pPr>
              <a:lnSpc>
                <a:spcPct val="150000"/>
              </a:lnSpc>
            </a:pPr>
            <a:r>
              <a:rPr dirty="0"/>
              <a:t>Algunos estados ofrecen sus propios programas</a:t>
            </a:r>
          </a:p>
          <a:p>
            <a:endParaRPr lang="es-US" dirty="0"/>
          </a:p>
          <a:p>
            <a:endParaRPr lang="es-US" dirty="0"/>
          </a:p>
        </p:txBody>
      </p:sp>
      <p:sp>
        <p:nvSpPr>
          <p:cNvPr id="2" name="Title 1"/>
          <p:cNvSpPr>
            <a:spLocks noGrp="1"/>
          </p:cNvSpPr>
          <p:nvPr>
            <p:ph type="title"/>
          </p:nvPr>
        </p:nvSpPr>
        <p:spPr/>
        <p:txBody>
          <a:bodyPr/>
          <a:lstStyle/>
          <a:p>
            <a:r>
              <a:rPr dirty="0"/>
              <a:t>¿Qué son los Programas de </a:t>
            </a:r>
            <a:r>
              <a:rPr lang="en-PH" dirty="0"/>
              <a:t/>
            </a:r>
            <a:br>
              <a:rPr lang="en-PH" dirty="0"/>
            </a:br>
            <a:r>
              <a:rPr dirty="0" err="1"/>
              <a:t>Ahorros</a:t>
            </a:r>
            <a:r>
              <a:rPr dirty="0"/>
              <a:t> de Medicare?</a:t>
            </a:r>
            <a:endParaRPr lang="es-US" dirty="0"/>
          </a:p>
        </p:txBody>
      </p:sp>
    </p:spTree>
    <p:extLst>
      <p:ext uri="{BB962C8B-B14F-4D97-AF65-F5344CB8AC3E}">
        <p14:creationId xmlns:p14="http://schemas.microsoft.com/office/powerpoint/2010/main" val="876023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¿Quién puede calificar para el </a:t>
            </a:r>
            <a:r>
              <a:rPr lang="en-PH" dirty="0"/>
              <a:t/>
            </a:r>
            <a:br>
              <a:rPr lang="en-PH" dirty="0"/>
            </a:br>
            <a:r>
              <a:rPr dirty="0" err="1"/>
              <a:t>Programa</a:t>
            </a:r>
            <a:r>
              <a:rPr dirty="0"/>
              <a:t> de Ahorros de Medicare?</a:t>
            </a:r>
            <a:endParaRPr lang="es-US" dirty="0"/>
          </a:p>
        </p:txBody>
      </p:sp>
      <p:graphicFrame>
        <p:nvGraphicFramePr>
          <p:cNvPr id="7" name="Content Placeholder 7" descr="If you qualify for The Qualified Medicare Beneficiary (QMB) program, you get help paying your Part A and Part B premiums, deductibles, co-insurance, and co-pays. To qualify for QMB you must be eligible for Medicare Part A, and have an income not exceeding 100% of the Federal Poverty Level (FPL). This will be effective the first month following the month QMB eligibility is approved. Eligibility can’t be retroactive. To qualify for the Specified Low-income Medicare Beneficiary (SLMB) program, you must be eligible for Medicare Part A and have an income that is at least 100%, but does not exceed 120% of the Federal poverty level (FPL). If you qualify for SLMB, you get help paying for your Part B premium.&#10;To qualify for the Qualified Individual (QI) program , which is fully Federal funded, you must be eligible for Medicare Part A, and have an income not exceeding 135% of the Federal Poverty Level (FPL). If you qualify for QI, and there are still funds available in your state, you get help paying your Part B premium.. Congress only appropriated a limited amount of funds to each state. &#10;To qualify for The Qualified Disabled and Working Individual (QDWI) program, you must be entitled to Medicare Part A because of a loss of disability-based Part A due to earnings exceeding Substantial Gainful Activity (SGA); have an income not higher than 200% of the FPL and resources not exceeding twice maximum for SSI ($4,000 for an individual and $6,000 for married couple in 2013); and not be otherwise eligible for Medicaid. If you qualify you get help paying your Part A premium, states can charge premiums if your income is between 150% and 200% FPL. &#10;NOTE:  In 2013, the resource limits for the QMB, SLMB and QI programs are $7,080 for a single person and $10,620 for a married person living with a spouse and no other dependents. These resource limits are adjusted on January 1 of each year, based upon the change in the annual consumer price index (CPI) since September of the previous year.&#10;" title="Chart of who can qualify for a Medicare Savings Account"/>
          <p:cNvGraphicFramePr>
            <a:graphicFrameLocks noGrp="1"/>
          </p:cNvGraphicFramePr>
          <p:nvPr>
            <p:ph idx="4294967295"/>
            <p:extLst>
              <p:ext uri="{D42A27DB-BD31-4B8C-83A1-F6EECF244321}">
                <p14:modId xmlns:p14="http://schemas.microsoft.com/office/powerpoint/2010/main" val="4143518748"/>
              </p:ext>
            </p:extLst>
          </p:nvPr>
        </p:nvGraphicFramePr>
        <p:xfrm>
          <a:off x="377535" y="1371684"/>
          <a:ext cx="8287327" cy="4250019"/>
        </p:xfrm>
        <a:graphic>
          <a:graphicData uri="http://schemas.openxmlformats.org/drawingml/2006/table">
            <a:tbl>
              <a:tblPr firstRow="1" bandRow="1">
                <a:tableStyleId>{5C22544A-7EE6-4342-B048-85BDC9FD1C3A}</a:tableStyleId>
              </a:tblPr>
              <a:tblGrid>
                <a:gridCol w="2145275">
                  <a:extLst>
                    <a:ext uri="{9D8B030D-6E8A-4147-A177-3AD203B41FA5}">
                      <a16:colId xmlns:a16="http://schemas.microsoft.com/office/drawing/2014/main" xmlns="" val="20000"/>
                    </a:ext>
                  </a:extLst>
                </a:gridCol>
                <a:gridCol w="1889753">
                  <a:extLst>
                    <a:ext uri="{9D8B030D-6E8A-4147-A177-3AD203B41FA5}">
                      <a16:colId xmlns:a16="http://schemas.microsoft.com/office/drawing/2014/main" xmlns="" val="20001"/>
                    </a:ext>
                  </a:extLst>
                </a:gridCol>
                <a:gridCol w="1784724">
                  <a:extLst>
                    <a:ext uri="{9D8B030D-6E8A-4147-A177-3AD203B41FA5}">
                      <a16:colId xmlns:a16="http://schemas.microsoft.com/office/drawing/2014/main" xmlns="" val="20002"/>
                    </a:ext>
                  </a:extLst>
                </a:gridCol>
                <a:gridCol w="2467575">
                  <a:extLst>
                    <a:ext uri="{9D8B030D-6E8A-4147-A177-3AD203B41FA5}">
                      <a16:colId xmlns:a16="http://schemas.microsoft.com/office/drawing/2014/main" xmlns="" val="20003"/>
                    </a:ext>
                  </a:extLst>
                </a:gridCol>
              </a:tblGrid>
              <a:tr h="915940">
                <a:tc>
                  <a:txBody>
                    <a:bodyPr/>
                    <a:lstStyle/>
                    <a:p>
                      <a:pPr algn="ctr">
                        <a:lnSpc>
                          <a:spcPct val="90000"/>
                        </a:lnSpc>
                      </a:pPr>
                      <a:r>
                        <a:rPr lang="en-US" sz="1600" dirty="0"/>
                        <a:t>Programa de Ahorros de Medicare</a:t>
                      </a:r>
                      <a:endParaRPr lang="es-US" sz="1600" dirty="0">
                        <a:latin typeface="Aial"/>
                      </a:endParaRPr>
                    </a:p>
                  </a:txBody>
                  <a:tcPr/>
                </a:tc>
                <a:tc>
                  <a:txBody>
                    <a:bodyPr/>
                    <a:lstStyle/>
                    <a:p>
                      <a:pPr algn="ctr">
                        <a:lnSpc>
                          <a:spcPct val="90000"/>
                        </a:lnSpc>
                      </a:pPr>
                      <a:r>
                        <a:rPr lang="en-US" sz="1600" dirty="0"/>
                        <a:t>Límite mensual de ingresos individuales (2018)</a:t>
                      </a:r>
                      <a:endParaRPr lang="es-US" sz="1600" dirty="0">
                        <a:latin typeface="Aial"/>
                      </a:endParaRPr>
                    </a:p>
                  </a:txBody>
                  <a:tcPr/>
                </a:tc>
                <a:tc>
                  <a:txBody>
                    <a:bodyPr/>
                    <a:lstStyle/>
                    <a:p>
                      <a:pPr algn="ctr">
                        <a:lnSpc>
                          <a:spcPct val="90000"/>
                        </a:lnSpc>
                      </a:pPr>
                      <a:r>
                        <a:rPr lang="en-US" sz="1600" dirty="0"/>
                        <a:t>Límite mensual de ingresos para parejas casadas (2018)</a:t>
                      </a:r>
                      <a:endParaRPr lang="es-US" sz="1600" dirty="0">
                        <a:latin typeface="Aial"/>
                      </a:endParaRPr>
                    </a:p>
                  </a:txBody>
                  <a:tcPr/>
                </a:tc>
                <a:tc>
                  <a:txBody>
                    <a:bodyPr/>
                    <a:lstStyle/>
                    <a:p>
                      <a:pPr algn="ctr">
                        <a:lnSpc>
                          <a:spcPct val="90000"/>
                        </a:lnSpc>
                      </a:pPr>
                      <a:r>
                        <a:rPr lang="en-US" sz="1600" dirty="0"/>
                        <a:t>Ayuda a pagar su</a:t>
                      </a:r>
                      <a:endParaRPr lang="es-US" sz="1600" dirty="0">
                        <a:latin typeface="Aial"/>
                      </a:endParaRPr>
                    </a:p>
                  </a:txBody>
                  <a:tcPr marL="45720" marR="45720" anchor="ctr"/>
                </a:tc>
                <a:extLst>
                  <a:ext uri="{0D108BD9-81ED-4DB2-BD59-A6C34878D82A}">
                    <a16:rowId xmlns:a16="http://schemas.microsoft.com/office/drawing/2014/main" xmlns="" val="10000"/>
                  </a:ext>
                </a:extLst>
              </a:tr>
              <a:tr h="1177636">
                <a:tc>
                  <a:txBody>
                    <a:bodyPr/>
                    <a:lstStyle/>
                    <a:p>
                      <a:r>
                        <a:rPr lang="en-US" sz="1600" dirty="0"/>
                        <a:t>Beneficiario calificado de Medicare</a:t>
                      </a:r>
                      <a:endParaRPr lang="es-US" sz="1600" dirty="0">
                        <a:latin typeface="Arial"/>
                        <a:cs typeface="Arial"/>
                      </a:endParaRPr>
                    </a:p>
                  </a:txBody>
                  <a:tcPr/>
                </a:tc>
                <a:tc>
                  <a:txBody>
                    <a:bodyPr/>
                    <a:lstStyle/>
                    <a:p>
                      <a:pPr algn="ctr"/>
                      <a:r>
                        <a:rPr lang="en-US" sz="1600" dirty="0"/>
                        <a:t>$1,032</a:t>
                      </a:r>
                      <a:endParaRPr lang="es-US" sz="1600" dirty="0">
                        <a:latin typeface="Arial"/>
                        <a:cs typeface="Arial"/>
                      </a:endParaRPr>
                    </a:p>
                  </a:txBody>
                  <a:tcPr/>
                </a:tc>
                <a:tc>
                  <a:txBody>
                    <a:bodyPr/>
                    <a:lstStyle/>
                    <a:p>
                      <a:pPr algn="ctr"/>
                      <a:r>
                        <a:rPr lang="en-US" sz="1600" dirty="0"/>
                        <a:t>$1,392</a:t>
                      </a:r>
                      <a:endParaRPr lang="es-US" sz="1600" dirty="0">
                        <a:latin typeface="Arial"/>
                        <a:cs typeface="Arial"/>
                      </a:endParaRPr>
                    </a:p>
                  </a:txBody>
                  <a:tcPr/>
                </a:tc>
                <a:tc>
                  <a:txBody>
                    <a:bodyPr/>
                    <a:lstStyle/>
                    <a:p>
                      <a:r>
                        <a:rPr lang="en-US" sz="1600" dirty="0"/>
                        <a:t>Primas de la Part A y Part B y otro costo compartido (como deducibles, coseguro y copagos)</a:t>
                      </a:r>
                      <a:endParaRPr lang="es-US" sz="1600" dirty="0">
                        <a:latin typeface="Arial"/>
                        <a:cs typeface="Arial"/>
                      </a:endParaRPr>
                    </a:p>
                  </a:txBody>
                  <a:tcPr marL="45720" marR="45720"/>
                </a:tc>
                <a:extLst>
                  <a:ext uri="{0D108BD9-81ED-4DB2-BD59-A6C34878D82A}">
                    <a16:rowId xmlns:a16="http://schemas.microsoft.com/office/drawing/2014/main" xmlns="" val="10001"/>
                  </a:ext>
                </a:extLst>
              </a:tr>
              <a:tr h="612758">
                <a:tc>
                  <a:txBody>
                    <a:bodyPr/>
                    <a:lstStyle/>
                    <a:p>
                      <a:r>
                        <a:rPr lang="en-US" sz="1600" dirty="0"/>
                        <a:t>Beneficiario especificado de bajos ingresos de Medicare</a:t>
                      </a:r>
                      <a:endParaRPr lang="es-US" sz="1600" dirty="0">
                        <a:latin typeface="Arial"/>
                        <a:cs typeface="Arial"/>
                      </a:endParaRPr>
                    </a:p>
                  </a:txBody>
                  <a:tcPr/>
                </a:tc>
                <a:tc>
                  <a:txBody>
                    <a:bodyPr/>
                    <a:lstStyle/>
                    <a:p>
                      <a:pPr algn="ctr"/>
                      <a:r>
                        <a:rPr lang="en-US" sz="1600" dirty="0"/>
                        <a:t>$1,234</a:t>
                      </a:r>
                      <a:endParaRPr lang="es-US" sz="1600" dirty="0">
                        <a:latin typeface="Arial"/>
                        <a:cs typeface="Arial"/>
                      </a:endParaRPr>
                    </a:p>
                  </a:txBody>
                  <a:tcPr/>
                </a:tc>
                <a:tc>
                  <a:txBody>
                    <a:bodyPr/>
                    <a:lstStyle/>
                    <a:p>
                      <a:pPr algn="ctr"/>
                      <a:r>
                        <a:rPr lang="en-US" sz="1600" dirty="0"/>
                        <a:t>$1,666</a:t>
                      </a:r>
                      <a:endParaRPr lang="es-US" sz="1600" dirty="0">
                        <a:latin typeface="Arial"/>
                        <a:cs typeface="Arial"/>
                      </a:endParaRPr>
                    </a:p>
                  </a:txBody>
                  <a:tcPr/>
                </a:tc>
                <a:tc>
                  <a:txBody>
                    <a:bodyPr/>
                    <a:lstStyle/>
                    <a:p>
                      <a:r>
                        <a:rPr lang="en-US" sz="1600" dirty="0"/>
                        <a:t>Solo primas de la Part B</a:t>
                      </a:r>
                      <a:endParaRPr lang="es-US" sz="1600" dirty="0">
                        <a:latin typeface="Arial"/>
                        <a:cs typeface="Arial"/>
                      </a:endParaRPr>
                    </a:p>
                  </a:txBody>
                  <a:tcPr marL="45720" marR="45720"/>
                </a:tc>
                <a:extLst>
                  <a:ext uri="{0D108BD9-81ED-4DB2-BD59-A6C34878D82A}">
                    <a16:rowId xmlns:a16="http://schemas.microsoft.com/office/drawing/2014/main" xmlns="" val="10002"/>
                  </a:ext>
                </a:extLst>
              </a:tr>
              <a:tr h="457199">
                <a:tc>
                  <a:txBody>
                    <a:bodyPr/>
                    <a:lstStyle/>
                    <a:p>
                      <a:r>
                        <a:rPr lang="en-US" sz="1600" dirty="0"/>
                        <a:t>Persona calificada</a:t>
                      </a:r>
                      <a:endParaRPr lang="es-US" sz="1600" dirty="0">
                        <a:latin typeface="Arial"/>
                        <a:cs typeface="Arial"/>
                      </a:endParaRPr>
                    </a:p>
                  </a:txBody>
                  <a:tcPr/>
                </a:tc>
                <a:tc>
                  <a:txBody>
                    <a:bodyPr/>
                    <a:lstStyle/>
                    <a:p>
                      <a:pPr algn="ctr"/>
                      <a:r>
                        <a:rPr lang="en-US" sz="1600" dirty="0"/>
                        <a:t>$1,386</a:t>
                      </a:r>
                      <a:endParaRPr lang="es-US" sz="1600" dirty="0">
                        <a:latin typeface="Arial"/>
                        <a:cs typeface="Arial"/>
                      </a:endParaRPr>
                    </a:p>
                  </a:txBody>
                  <a:tcPr/>
                </a:tc>
                <a:tc>
                  <a:txBody>
                    <a:bodyPr/>
                    <a:lstStyle/>
                    <a:p>
                      <a:pPr algn="ctr"/>
                      <a:r>
                        <a:rPr lang="en-US" sz="1600" dirty="0"/>
                        <a:t>$1,872</a:t>
                      </a:r>
                      <a:endParaRPr lang="es-US" sz="1600" dirty="0">
                        <a:latin typeface="Arial"/>
                        <a:cs typeface="Arial"/>
                      </a:endParaRPr>
                    </a:p>
                  </a:txBody>
                  <a:tcPr/>
                </a:tc>
                <a:tc>
                  <a:txBody>
                    <a:bodyPr/>
                    <a:lstStyle/>
                    <a:p>
                      <a:r>
                        <a:rPr lang="en-US" sz="1600" dirty="0"/>
                        <a:t>Solo primas de la Part B</a:t>
                      </a:r>
                      <a:endParaRPr lang="es-US" sz="1600" dirty="0">
                        <a:latin typeface="Arial"/>
                        <a:cs typeface="Arial"/>
                      </a:endParaRPr>
                    </a:p>
                  </a:txBody>
                  <a:tcPr marL="45720" marR="45720"/>
                </a:tc>
                <a:extLst>
                  <a:ext uri="{0D108BD9-81ED-4DB2-BD59-A6C34878D82A}">
                    <a16:rowId xmlns:a16="http://schemas.microsoft.com/office/drawing/2014/main" xmlns="" val="10003"/>
                  </a:ext>
                </a:extLst>
              </a:tr>
              <a:tr h="533400">
                <a:tc>
                  <a:txBody>
                    <a:bodyPr/>
                    <a:lstStyle/>
                    <a:p>
                      <a:r>
                        <a:rPr lang="en-US" sz="1600" dirty="0"/>
                        <a:t>Personas calificadas discapacitadas y que trabajan</a:t>
                      </a:r>
                      <a:endParaRPr lang="es-US" sz="1600" dirty="0">
                        <a:latin typeface="Arial"/>
                        <a:cs typeface="Arial"/>
                      </a:endParaRPr>
                    </a:p>
                  </a:txBody>
                  <a:tcPr/>
                </a:tc>
                <a:tc>
                  <a:txBody>
                    <a:bodyPr/>
                    <a:lstStyle/>
                    <a:p>
                      <a:pPr algn="ctr"/>
                      <a:r>
                        <a:rPr lang="en-US" sz="1600" dirty="0"/>
                        <a:t>$4,132</a:t>
                      </a:r>
                      <a:endParaRPr lang="es-US" sz="1600" dirty="0">
                        <a:latin typeface="Arial"/>
                        <a:cs typeface="Arial"/>
                      </a:endParaRPr>
                    </a:p>
                  </a:txBody>
                  <a:tcPr/>
                </a:tc>
                <a:tc>
                  <a:txBody>
                    <a:bodyPr/>
                    <a:lstStyle/>
                    <a:p>
                      <a:pPr algn="ctr"/>
                      <a:r>
                        <a:rPr lang="en-US" sz="1600" dirty="0"/>
                        <a:t>$5,572</a:t>
                      </a:r>
                      <a:endParaRPr lang="es-US" sz="1600" dirty="0">
                        <a:latin typeface="Arial"/>
                        <a:cs typeface="Arial"/>
                      </a:endParaRPr>
                    </a:p>
                  </a:txBody>
                  <a:tcPr/>
                </a:tc>
                <a:tc>
                  <a:txBody>
                    <a:bodyPr/>
                    <a:lstStyle/>
                    <a:p>
                      <a:r>
                        <a:rPr lang="en-US" sz="1600" dirty="0"/>
                        <a:t>Solo primas de la Part A</a:t>
                      </a:r>
                      <a:endParaRPr lang="es-US" sz="1600" dirty="0">
                        <a:latin typeface="Arial"/>
                        <a:cs typeface="Arial"/>
                      </a:endParaRPr>
                    </a:p>
                  </a:txBody>
                  <a:tcPr marL="45720" marR="45720"/>
                </a:tc>
                <a:extLst>
                  <a:ext uri="{0D108BD9-81ED-4DB2-BD59-A6C34878D82A}">
                    <a16:rowId xmlns:a16="http://schemas.microsoft.com/office/drawing/2014/main" xmlns="" val="10004"/>
                  </a:ext>
                </a:extLst>
              </a:tr>
            </a:tbl>
          </a:graphicData>
        </a:graphic>
      </p:graphicFrame>
      <p:sp>
        <p:nvSpPr>
          <p:cNvPr id="9" name="Rectangle 8"/>
          <p:cNvSpPr/>
          <p:nvPr/>
        </p:nvSpPr>
        <p:spPr>
          <a:xfrm>
            <a:off x="377535" y="5883567"/>
            <a:ext cx="7236429" cy="646331"/>
          </a:xfrm>
          <a:prstGeom prst="rect">
            <a:avLst/>
          </a:prstGeom>
        </p:spPr>
        <p:txBody>
          <a:bodyPr wrap="square">
            <a:spAutoFit/>
          </a:bodyPr>
          <a:lstStyle/>
          <a:p>
            <a:r>
              <a:rPr lang="en-US" dirty="0">
                <a:solidFill>
                  <a:schemeClr val="tx1"/>
                </a:solidFill>
              </a:rPr>
              <a:t>Estos montos pueden aumentar en 2019. Si sus ingresos y recursos son ligeramente superiores, usted aún debe hacer la solicitud</a:t>
            </a:r>
          </a:p>
        </p:txBody>
      </p:sp>
    </p:spTree>
    <p:extLst>
      <p:ext uri="{BB962C8B-B14F-4D97-AF65-F5344CB8AC3E}">
        <p14:creationId xmlns:p14="http://schemas.microsoft.com/office/powerpoint/2010/main" val="2371656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3"/>
          <p:cNvSpPr>
            <a:spLocks noGrp="1" noChangeArrowheads="1"/>
          </p:cNvSpPr>
          <p:nvPr>
            <p:ph idx="1"/>
          </p:nvPr>
        </p:nvSpPr>
        <p:spPr>
          <a:xfrm>
            <a:off x="549246" y="1595120"/>
            <a:ext cx="8594754" cy="4781557"/>
          </a:xfrm>
        </p:spPr>
        <p:txBody>
          <a:bodyPr/>
          <a:lstStyle/>
          <a:p>
            <a:r>
              <a:rPr dirty="0"/>
              <a:t>Ayuda para pagar los costos de medicamentos </a:t>
            </a:r>
            <a:r>
              <a:rPr dirty="0" err="1"/>
              <a:t>recetados</a:t>
            </a:r>
            <a:r>
              <a:rPr dirty="0"/>
              <a:t> de</a:t>
            </a:r>
            <a:r>
              <a:rPr lang="en-PH" dirty="0"/>
              <a:t> </a:t>
            </a:r>
            <a:r>
              <a:rPr dirty="0"/>
              <a:t>la Part D</a:t>
            </a:r>
            <a:endParaRPr lang="en-PH" dirty="0"/>
          </a:p>
          <a:p>
            <a:r>
              <a:rPr dirty="0"/>
              <a:t>El Seguro Social o el estado hace la determinación</a:t>
            </a:r>
          </a:p>
          <a:p>
            <a:r>
              <a:rPr dirty="0"/>
              <a:t>Usted califica automáticamente si recibe:</a:t>
            </a:r>
          </a:p>
          <a:p>
            <a:pPr lvl="1"/>
            <a:r>
              <a:rPr dirty="0"/>
              <a:t>Ambos Medicare y Medicaid completo</a:t>
            </a:r>
          </a:p>
          <a:p>
            <a:pPr lvl="1"/>
            <a:r>
              <a:rPr dirty="0"/>
              <a:t>Solo Ingresos de seguridad suplementarios (SSI)</a:t>
            </a:r>
          </a:p>
          <a:p>
            <a:pPr lvl="1"/>
            <a:r>
              <a:rPr dirty="0"/>
              <a:t>Ayuda de Programas de Ahorros de Medicare</a:t>
            </a:r>
          </a:p>
          <a:p>
            <a:r>
              <a:rPr dirty="0"/>
              <a:t>Usted o alguien en su nombre puede hacer la solicitud</a:t>
            </a:r>
            <a:endParaRPr lang="es-US" dirty="0"/>
          </a:p>
        </p:txBody>
      </p:sp>
      <p:sp>
        <p:nvSpPr>
          <p:cNvPr id="80899" name="Rectangle 2"/>
          <p:cNvSpPr>
            <a:spLocks noGrp="1" noChangeArrowheads="1"/>
          </p:cNvSpPr>
          <p:nvPr>
            <p:ph type="title"/>
          </p:nvPr>
        </p:nvSpPr>
        <p:spPr/>
        <p:txBody>
          <a:bodyPr/>
          <a:lstStyle/>
          <a:p>
            <a:r>
              <a:rPr dirty="0"/>
              <a:t>¿Qué es Ayuda adicional? </a:t>
            </a:r>
            <a:endParaRPr lang="es-US" dirty="0"/>
          </a:p>
        </p:txBody>
      </p:sp>
    </p:spTree>
    <p:custDataLst>
      <p:tags r:id="rId1"/>
    </p:custDataLst>
    <p:extLst>
      <p:ext uri="{BB962C8B-B14F-4D97-AF65-F5344CB8AC3E}">
        <p14:creationId xmlns:p14="http://schemas.microsoft.com/office/powerpoint/2010/main" val="1812394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dirty="0"/>
              <a:t>Sitio web de Medicare</a:t>
            </a:r>
          </a:p>
          <a:p>
            <a:pPr lvl="1"/>
            <a:r>
              <a:rPr dirty="0"/>
              <a:t>www.medicare.gov</a:t>
            </a:r>
          </a:p>
          <a:p>
            <a:r>
              <a:rPr dirty="0"/>
              <a:t>Sitio web del Seguro Social</a:t>
            </a:r>
          </a:p>
          <a:p>
            <a:pPr lvl="1"/>
            <a:r>
              <a:rPr dirty="0"/>
              <a:t>www.socialsecurity.gov</a:t>
            </a:r>
          </a:p>
          <a:p>
            <a:r>
              <a:rPr dirty="0"/>
              <a:t>Sitio web del mercado de seguro de salud</a:t>
            </a:r>
          </a:p>
          <a:p>
            <a:pPr lvl="1"/>
            <a:r>
              <a:rPr dirty="0"/>
              <a:t>www.healthcare.gov</a:t>
            </a:r>
          </a:p>
          <a:p>
            <a:pPr lvl="1"/>
            <a:endParaRPr lang="es-US" dirty="0"/>
          </a:p>
          <a:p>
            <a:endParaRPr lang="es-US" dirty="0"/>
          </a:p>
        </p:txBody>
      </p:sp>
      <p:sp>
        <p:nvSpPr>
          <p:cNvPr id="2" name="Title 1"/>
          <p:cNvSpPr>
            <a:spLocks noGrp="1"/>
          </p:cNvSpPr>
          <p:nvPr>
            <p:ph type="title"/>
          </p:nvPr>
        </p:nvSpPr>
        <p:spPr/>
        <p:txBody>
          <a:bodyPr/>
          <a:lstStyle/>
          <a:p>
            <a:r>
              <a:rPr dirty="0"/>
              <a:t>¿Qué recursos están </a:t>
            </a:r>
            <a:r>
              <a:rPr dirty="0" err="1"/>
              <a:t>disponibles</a:t>
            </a:r>
            <a:r>
              <a:rPr dirty="0"/>
              <a:t> </a:t>
            </a:r>
            <a:r>
              <a:rPr lang="en-PH" dirty="0"/>
              <a:t/>
            </a:r>
            <a:br>
              <a:rPr lang="en-PH" dirty="0"/>
            </a:br>
            <a:r>
              <a:rPr dirty="0"/>
              <a:t>para ayudar? </a:t>
            </a:r>
            <a:endParaRPr lang="es-US" dirty="0"/>
          </a:p>
        </p:txBody>
      </p:sp>
    </p:spTree>
    <p:extLst>
      <p:ext uri="{BB962C8B-B14F-4D97-AF65-F5344CB8AC3E}">
        <p14:creationId xmlns:p14="http://schemas.microsoft.com/office/powerpoint/2010/main" val="2886969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Medicare.gov</a:t>
            </a:r>
            <a:endParaRPr lang="es-US" dirty="0"/>
          </a:p>
        </p:txBody>
      </p:sp>
      <p:pic>
        <p:nvPicPr>
          <p:cNvPr id="6" name="Picture 5" descr="Medicare.gov.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26617" y="1489144"/>
            <a:ext cx="5031081" cy="5021451"/>
          </a:xfrm>
          <a:prstGeom prst="rect">
            <a:avLst/>
          </a:prstGeom>
          <a:effectLst>
            <a:outerShdw blurRad="120650" dist="38100" sx="101000" sy="101000" algn="l" rotWithShape="0">
              <a:prstClr val="black">
                <a:alpha val="26000"/>
              </a:prstClr>
            </a:outerShdw>
          </a:effectLst>
        </p:spPr>
      </p:pic>
    </p:spTree>
    <p:custDataLst>
      <p:tags r:id="rId1"/>
    </p:custDataLst>
    <p:extLst>
      <p:ext uri="{BB962C8B-B14F-4D97-AF65-F5344CB8AC3E}">
        <p14:creationId xmlns:p14="http://schemas.microsoft.com/office/powerpoint/2010/main" val="207362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14450" y="2595245"/>
            <a:ext cx="4810125" cy="1590223"/>
          </a:xfrm>
        </p:spPr>
        <p:txBody>
          <a:bodyPr/>
          <a:lstStyle/>
          <a:p>
            <a:r>
              <a:rPr dirty="0"/>
              <a:t>Medicare tiene cuatro partes:</a:t>
            </a:r>
          </a:p>
          <a:p>
            <a:pPr marL="285750" indent="-285750">
              <a:buClr>
                <a:schemeClr val="bg2"/>
              </a:buClr>
              <a:buFont typeface="Arial" panose="020B0604020202020204" pitchFamily="34" charset="0"/>
              <a:buChar char="•"/>
            </a:pPr>
            <a:r>
              <a:rPr lang="en-US" b="0" dirty="0"/>
              <a:t>Medicare Original: Part </a:t>
            </a:r>
            <a:r>
              <a:rPr dirty="0"/>
              <a:t>A</a:t>
            </a:r>
            <a:r>
              <a:rPr lang="en-US" b="0" dirty="0"/>
              <a:t> y Part </a:t>
            </a:r>
            <a:r>
              <a:rPr dirty="0"/>
              <a:t>B</a:t>
            </a:r>
          </a:p>
          <a:p>
            <a:pPr marL="285750" indent="-285750">
              <a:buClr>
                <a:schemeClr val="bg2"/>
              </a:buClr>
              <a:buFont typeface="Arial" panose="020B0604020202020204" pitchFamily="34" charset="0"/>
              <a:buChar char="•"/>
            </a:pPr>
            <a:r>
              <a:rPr lang="en-US" b="0" dirty="0"/>
              <a:t>Part </a:t>
            </a:r>
            <a:r>
              <a:rPr dirty="0"/>
              <a:t>C</a:t>
            </a:r>
          </a:p>
          <a:p>
            <a:pPr marL="285750" indent="-285750">
              <a:buClr>
                <a:schemeClr val="bg2"/>
              </a:buClr>
              <a:buFont typeface="Arial" panose="020B0604020202020204" pitchFamily="34" charset="0"/>
              <a:buChar char="•"/>
            </a:pPr>
            <a:r>
              <a:rPr lang="en-US" b="0" dirty="0"/>
              <a:t>Part </a:t>
            </a:r>
            <a:r>
              <a:rPr dirty="0"/>
              <a:t>D</a:t>
            </a:r>
            <a:r>
              <a:rPr lang="en-US" b="0" dirty="0"/>
              <a:t> – cobertura de medicamentos recetados</a:t>
            </a:r>
          </a:p>
          <a:p>
            <a:endParaRPr lang="es-US" dirty="0"/>
          </a:p>
        </p:txBody>
      </p:sp>
      <p:sp>
        <p:nvSpPr>
          <p:cNvPr id="7171" name="Rectangle 2"/>
          <p:cNvSpPr>
            <a:spLocks noGrp="1" noChangeArrowheads="1"/>
          </p:cNvSpPr>
          <p:nvPr>
            <p:ph type="title"/>
          </p:nvPr>
        </p:nvSpPr>
        <p:spPr/>
        <p:txBody>
          <a:bodyPr/>
          <a:lstStyle/>
          <a:p>
            <a:r>
              <a:rPr dirty="0"/>
              <a:t>Información básica sobre Medicare</a:t>
            </a:r>
            <a:endParaRPr lang="es-US" dirty="0"/>
          </a:p>
        </p:txBody>
      </p:sp>
      <p:cxnSp>
        <p:nvCxnSpPr>
          <p:cNvPr id="11271" name="Straight Connector 11"/>
          <p:cNvCxnSpPr>
            <a:cxnSpLocks noChangeShapeType="1"/>
          </p:cNvCxnSpPr>
          <p:nvPr/>
        </p:nvCxnSpPr>
        <p:spPr bwMode="auto">
          <a:xfrm>
            <a:off x="5037138" y="4224338"/>
            <a:ext cx="3438525" cy="1587"/>
          </a:xfrm>
          <a:prstGeom prst="line">
            <a:avLst/>
          </a:prstGeom>
          <a:noFill/>
          <a:ln w="9525">
            <a:solidFill>
              <a:schemeClr val="bg1"/>
            </a:solidFill>
            <a:round/>
            <a:headEnd/>
            <a:tailEnd/>
          </a:ln>
        </p:spPr>
      </p:cxnSp>
      <p:sp>
        <p:nvSpPr>
          <p:cNvPr id="8" name="Left Brace 7"/>
          <p:cNvSpPr/>
          <p:nvPr/>
        </p:nvSpPr>
        <p:spPr>
          <a:xfrm>
            <a:off x="6389015" y="2361513"/>
            <a:ext cx="332761" cy="2058853"/>
          </a:xfrm>
          <a:prstGeom prst="leftBrace">
            <a:avLst>
              <a:gd name="adj1" fmla="val 37215"/>
              <a:gd name="adj2" fmla="val 50000"/>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 name="Picture 4" descr="Final A Icon 6-11.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13466" y="2528199"/>
            <a:ext cx="837858" cy="777394"/>
          </a:xfrm>
          <a:prstGeom prst="rect">
            <a:avLst/>
          </a:prstGeom>
        </p:spPr>
      </p:pic>
      <p:pic>
        <p:nvPicPr>
          <p:cNvPr id="9" name="Picture 8" descr="Part B ic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42308" y="2521739"/>
            <a:ext cx="794656" cy="783844"/>
          </a:xfrm>
          <a:prstGeom prst="rect">
            <a:avLst/>
          </a:prstGeom>
        </p:spPr>
      </p:pic>
      <p:pic>
        <p:nvPicPr>
          <p:cNvPr id="10" name="Picture 9" descr="Part C icon.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13785" y="3472819"/>
            <a:ext cx="786419" cy="791396"/>
          </a:xfrm>
          <a:prstGeom prst="rect">
            <a:avLst/>
          </a:prstGeom>
        </p:spPr>
      </p:pic>
      <p:pic>
        <p:nvPicPr>
          <p:cNvPr id="11" name="Picture 10" descr="Part D icon.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312" y="3470100"/>
            <a:ext cx="829463" cy="794695"/>
          </a:xfrm>
          <a:prstGeom prst="rect">
            <a:avLst/>
          </a:prstGeom>
        </p:spPr>
      </p:pic>
    </p:spTree>
    <p:extLst>
      <p:ext uri="{BB962C8B-B14F-4D97-AF65-F5344CB8AC3E}">
        <p14:creationId xmlns:p14="http://schemas.microsoft.com/office/powerpoint/2010/main" val="3418334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Medicaid.gov</a:t>
            </a:r>
            <a:endParaRPr lang="es-US" dirty="0"/>
          </a:p>
        </p:txBody>
      </p:sp>
      <p:pic>
        <p:nvPicPr>
          <p:cNvPr id="6" name="Picture 5" descr="Medicaid.gov.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94026" y="1659611"/>
            <a:ext cx="5573284" cy="4728097"/>
          </a:xfrm>
          <a:prstGeom prst="rect">
            <a:avLst/>
          </a:prstGeom>
          <a:effectLst>
            <a:outerShdw blurRad="50800" dist="38100" dir="18900000" algn="bl" rotWithShape="0">
              <a:prstClr val="black">
                <a:alpha val="40000"/>
              </a:prstClr>
            </a:outerShdw>
          </a:effectLst>
        </p:spPr>
      </p:pic>
    </p:spTree>
    <p:custDataLst>
      <p:tags r:id="rId1"/>
    </p:custDataLst>
    <p:extLst>
      <p:ext uri="{BB962C8B-B14F-4D97-AF65-F5344CB8AC3E}">
        <p14:creationId xmlns:p14="http://schemas.microsoft.com/office/powerpoint/2010/main" val="3826287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SocialSecurity.gov</a:t>
            </a:r>
            <a:endParaRPr lang="es-US" dirty="0"/>
          </a:p>
        </p:txBody>
      </p:sp>
      <p:pic>
        <p:nvPicPr>
          <p:cNvPr id="7" name="Picture 6"/>
          <p:cNvPicPr>
            <a:picLocks noChangeAspect="1"/>
          </p:cNvPicPr>
          <p:nvPr/>
        </p:nvPicPr>
        <p:blipFill>
          <a:blip r:embed="rId4"/>
          <a:stretch>
            <a:fillRect/>
          </a:stretch>
        </p:blipFill>
        <p:spPr>
          <a:xfrm>
            <a:off x="510746" y="1505421"/>
            <a:ext cx="6680886" cy="4923630"/>
          </a:xfrm>
          <a:prstGeom prst="rect">
            <a:avLst/>
          </a:prstGeom>
        </p:spPr>
      </p:pic>
    </p:spTree>
    <p:custDataLst>
      <p:tags r:id="rId1"/>
    </p:custDataLst>
    <p:extLst>
      <p:ext uri="{BB962C8B-B14F-4D97-AF65-F5344CB8AC3E}">
        <p14:creationId xmlns:p14="http://schemas.microsoft.com/office/powerpoint/2010/main" val="3410080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HealthCare.gov</a:t>
            </a:r>
            <a:endParaRPr lang="es-US" dirty="0"/>
          </a:p>
        </p:txBody>
      </p:sp>
      <p:pic>
        <p:nvPicPr>
          <p:cNvPr id="6" name="Picture 5"/>
          <p:cNvPicPr>
            <a:picLocks noChangeAspect="1"/>
          </p:cNvPicPr>
          <p:nvPr/>
        </p:nvPicPr>
        <p:blipFill>
          <a:blip r:embed="rId4"/>
          <a:stretch>
            <a:fillRect/>
          </a:stretch>
        </p:blipFill>
        <p:spPr>
          <a:xfrm>
            <a:off x="876300" y="1379126"/>
            <a:ext cx="6648450" cy="4794502"/>
          </a:xfrm>
          <a:prstGeom prst="rect">
            <a:avLst/>
          </a:prstGeom>
        </p:spPr>
      </p:pic>
    </p:spTree>
    <p:custDataLst>
      <p:tags r:id="rId1"/>
    </p:custDataLst>
    <p:extLst>
      <p:ext uri="{BB962C8B-B14F-4D97-AF65-F5344CB8AC3E}">
        <p14:creationId xmlns:p14="http://schemas.microsoft.com/office/powerpoint/2010/main" val="3311925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dirty="0"/>
              <a:t>Medicare es un programa de seguro de salud.</a:t>
            </a:r>
          </a:p>
          <a:p>
            <a:pPr>
              <a:lnSpc>
                <a:spcPct val="150000"/>
              </a:lnSpc>
            </a:pPr>
            <a:r>
              <a:rPr dirty="0"/>
              <a:t>No cubre todos sus costos de cuidado de la salud.</a:t>
            </a:r>
          </a:p>
          <a:p>
            <a:pPr>
              <a:lnSpc>
                <a:spcPct val="150000"/>
              </a:lnSpc>
            </a:pPr>
            <a:r>
              <a:rPr dirty="0"/>
              <a:t>Usted tiene opciones en la forma en que recibe cobertura.</a:t>
            </a:r>
          </a:p>
          <a:p>
            <a:pPr>
              <a:lnSpc>
                <a:spcPct val="150000"/>
              </a:lnSpc>
            </a:pPr>
            <a:r>
              <a:rPr dirty="0"/>
              <a:t>Hay programas para personas con ingresos y recursos limitados.</a:t>
            </a:r>
          </a:p>
          <a:p>
            <a:pPr>
              <a:lnSpc>
                <a:spcPct val="150000"/>
              </a:lnSpc>
            </a:pPr>
            <a:r>
              <a:rPr dirty="0"/>
              <a:t>Importante:</a:t>
            </a:r>
          </a:p>
          <a:p>
            <a:pPr lvl="1">
              <a:lnSpc>
                <a:spcPct val="150000"/>
              </a:lnSpc>
            </a:pPr>
            <a:r>
              <a:rPr dirty="0"/>
              <a:t>Las decisiones afectan el tipo de cobertura que recibe.</a:t>
            </a:r>
          </a:p>
          <a:p>
            <a:pPr lvl="1">
              <a:lnSpc>
                <a:spcPct val="150000"/>
              </a:lnSpc>
            </a:pPr>
            <a:r>
              <a:rPr dirty="0"/>
              <a:t>Ciertas decisiones son apremiantes.</a:t>
            </a:r>
          </a:p>
          <a:p>
            <a:pPr lvl="1">
              <a:lnSpc>
                <a:spcPct val="150000"/>
              </a:lnSpc>
            </a:pPr>
            <a:r>
              <a:rPr dirty="0"/>
              <a:t>Obtenga ayuda si la necesita.</a:t>
            </a:r>
            <a:endParaRPr lang="es-US" dirty="0"/>
          </a:p>
        </p:txBody>
      </p:sp>
      <p:sp>
        <p:nvSpPr>
          <p:cNvPr id="2" name="Title 1"/>
          <p:cNvSpPr>
            <a:spLocks noGrp="1"/>
          </p:cNvSpPr>
          <p:nvPr>
            <p:ph type="title"/>
          </p:nvPr>
        </p:nvSpPr>
        <p:spPr/>
        <p:txBody>
          <a:bodyPr/>
          <a:lstStyle/>
          <a:p>
            <a:r>
              <a:rPr dirty="0"/>
              <a:t>Puntos claves a recordar</a:t>
            </a:r>
            <a:endParaRPr lang="es-US" dirty="0"/>
          </a:p>
        </p:txBody>
      </p:sp>
    </p:spTree>
    <p:extLst>
      <p:ext uri="{BB962C8B-B14F-4D97-AF65-F5344CB8AC3E}">
        <p14:creationId xmlns:p14="http://schemas.microsoft.com/office/powerpoint/2010/main" val="3808158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Grp="1" noChangeArrowheads="1"/>
          </p:cNvSpPr>
          <p:nvPr>
            <p:ph idx="1"/>
          </p:nvPr>
        </p:nvSpPr>
        <p:spPr>
          <a:xfrm>
            <a:off x="513032" y="1377837"/>
            <a:ext cx="8245475" cy="4781557"/>
          </a:xfrm>
        </p:spPr>
        <p:txBody>
          <a:bodyPr>
            <a:noAutofit/>
          </a:bodyPr>
          <a:lstStyle/>
          <a:p>
            <a:pPr>
              <a:lnSpc>
                <a:spcPct val="150000"/>
              </a:lnSpc>
            </a:pPr>
            <a:r>
              <a:rPr lang="en-US" sz="1200" b="0" dirty="0"/>
              <a:t>Anthem Blue Cross and Blue Shield es el nombre comercial de: En Colorado: Rocky Mountain Hospital and Medical Service, Inc. Productos de HMO suscritos por HMO Colorado, Inc. En Connecticut: Anthem Health Plans, Inc. En Georgia: Blue Cross Blue Shield Healthcare Plan of Georgia, Inc. En Indiana: Anthem Insurance Companies, Inc. En Kentucky: Anthem Health Plans of Kentucky, Inc. En Maine: Anthem Health Plans of Maine, Inc. En Missouri (excluyendo 30 condados en el área de Kansas City): RightCHOICE® Managed Care, Inc. (RIT), Healthy Alliance® Life Insurance Company (HALIC) y HMO Missouri, Inc. RIT y ciertos afiliados administran beneficios que no son de HMO suscritos por HALIC y beneficios de HMO suscritos por HMO Missouri, Inc. RIT y ciertos afiliados solo proporcionan servicios administrativos para planes autofinanciados y no suscriben beneficios. En Nevada: Rocky Mountain Hospital and Medical Service, Inc. Productos de HMO suscritos por HMO Colorado, Inc., que hace negocios como HMO Nevada. En New Hampshire: Anthem Health Plans of New Hampshire, Inc. Los planes de HMO son administrados por Anthem Health Plans of New Hampshire, Inc. y están suscritos por Matthew Thornton Health Plan, Inc. En Ohio: Community Insurance Company. En Virginia: Anthem Health Plans of Virginia, Inc. hace negocios como Anthem Blue Cross and Blue Shield en Virginia y su área de servicio es todo Virginia excepto por la Ciudad de Fairfax, el Pueblo de Vienna y el área este del State Route 123. En Wisconsin: Blue Cross Blue Shield of Wisconsin (BCBSWI), Compcare Health Services Insurance Corporation (Compcare) y Wisconsin Collaborative Insurance Company (WCIC). BCBSWI suscribe o administra pólizas de PPO e indemnización y suscribe los beneficios fuera de la red en pólizas de PPO ofrecidas por Compcare o WCIC; Compcare suscribe o administra pólizas de HMO o POS; WCIC suscribe o administra pólizas de Well Priority HMO o POS. Licenciatarios independientes de Blue Cross Blue Shield Association. Anthem es una marca comercial registrada de Anthem Insurance Companies, Inc. </a:t>
            </a:r>
            <a:endParaRPr lang="es-US" sz="1200" b="0" dirty="0"/>
          </a:p>
        </p:txBody>
      </p:sp>
      <p:sp>
        <p:nvSpPr>
          <p:cNvPr id="68611" name="Rectangle 2"/>
          <p:cNvSpPr>
            <a:spLocks noGrp="1" noChangeArrowheads="1"/>
          </p:cNvSpPr>
          <p:nvPr>
            <p:ph type="title"/>
          </p:nvPr>
        </p:nvSpPr>
        <p:spPr/>
        <p:txBody>
          <a:bodyPr/>
          <a:lstStyle/>
          <a:p>
            <a:r>
              <a:rPr dirty="0"/>
              <a:t>¡Gracias!</a:t>
            </a:r>
            <a:endParaRPr lang="es-US" dirty="0"/>
          </a:p>
        </p:txBody>
      </p:sp>
    </p:spTree>
    <p:extLst>
      <p:ext uri="{BB962C8B-B14F-4D97-AF65-F5344CB8AC3E}">
        <p14:creationId xmlns:p14="http://schemas.microsoft.com/office/powerpoint/2010/main" val="197721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79226" y="6133252"/>
            <a:ext cx="1622322" cy="72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4567895" y="2238489"/>
            <a:ext cx="3845432" cy="3214757"/>
          </a:xfrm>
          <a:prstGeom prst="downArrow">
            <a:avLst>
              <a:gd name="adj1" fmla="val 85104"/>
              <a:gd name="adj2" fmla="val 23602"/>
            </a:avLst>
          </a:prstGeom>
          <a:solidFill>
            <a:srgbClr val="AEBD0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75748" y="1530065"/>
            <a:ext cx="7380032" cy="337460"/>
          </a:xfrm>
          <a:prstGeom prst="rect">
            <a:avLst/>
          </a:prstGeom>
          <a:solidFill>
            <a:srgbClr val="AEBD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wn Arrow 5"/>
          <p:cNvSpPr/>
          <p:nvPr/>
        </p:nvSpPr>
        <p:spPr>
          <a:xfrm>
            <a:off x="491560" y="2238490"/>
            <a:ext cx="3845432" cy="3667664"/>
          </a:xfrm>
          <a:prstGeom prst="downArrow">
            <a:avLst>
              <a:gd name="adj1" fmla="val 85104"/>
              <a:gd name="adj2" fmla="val 23602"/>
            </a:avLst>
          </a:prstGeom>
          <a:solidFill>
            <a:srgbClr val="AEBD0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9" name="TextBox 28"/>
          <p:cNvSpPr txBox="1">
            <a:spLocks noChangeArrowheads="1"/>
          </p:cNvSpPr>
          <p:nvPr/>
        </p:nvSpPr>
        <p:spPr bwMode="auto">
          <a:xfrm>
            <a:off x="4834882" y="2363920"/>
            <a:ext cx="3259137" cy="677108"/>
          </a:xfrm>
          <a:prstGeom prst="rect">
            <a:avLst/>
          </a:prstGeom>
          <a:noFill/>
          <a:ln w="9525">
            <a:noFill/>
            <a:miter lim="800000"/>
            <a:headEnd/>
            <a:tailEnd/>
          </a:ln>
        </p:spPr>
        <p:txBody>
          <a:bodyPr>
            <a:spAutoFit/>
          </a:bodyPr>
          <a:lstStyle/>
          <a:p>
            <a:pPr algn="ctr"/>
            <a:r>
              <a:rPr lang="en-US" sz="1400" b="1" dirty="0">
                <a:solidFill>
                  <a:srgbClr val="000000"/>
                </a:solidFill>
              </a:rPr>
              <a:t>Part C</a:t>
            </a:r>
          </a:p>
          <a:p>
            <a:pPr algn="ctr"/>
            <a:r>
              <a:rPr lang="en-US" sz="1200" dirty="0">
                <a:solidFill>
                  <a:srgbClr val="000000"/>
                </a:solidFill>
              </a:rPr>
              <a:t>Combina la Part A y B y </a:t>
            </a:r>
            <a:br>
              <a:rPr lang="en-US" sz="1200" dirty="0">
                <a:solidFill>
                  <a:srgbClr val="000000"/>
                </a:solidFill>
              </a:rPr>
            </a:br>
            <a:r>
              <a:rPr lang="en-US" sz="1200" b="1" dirty="0" err="1">
                <a:solidFill>
                  <a:srgbClr val="000000"/>
                </a:solidFill>
              </a:rPr>
              <a:t>usualmente</a:t>
            </a:r>
            <a:r>
              <a:rPr lang="en-US" sz="1200" dirty="0">
                <a:solidFill>
                  <a:srgbClr val="000000"/>
                </a:solidFill>
              </a:rPr>
              <a:t> la Part D</a:t>
            </a:r>
            <a:endParaRPr lang="es-US" sz="1200" i="1" dirty="0">
              <a:solidFill>
                <a:srgbClr val="000000"/>
              </a:solidFill>
              <a:ea typeface="ヒラギノ角ゴ Pro W3"/>
              <a:cs typeface="ヒラギノ角ゴ Pro W3"/>
            </a:endParaRPr>
          </a:p>
        </p:txBody>
      </p:sp>
      <p:sp>
        <p:nvSpPr>
          <p:cNvPr id="11270" name="TextBox 6"/>
          <p:cNvSpPr txBox="1">
            <a:spLocks noChangeArrowheads="1"/>
          </p:cNvSpPr>
          <p:nvPr/>
        </p:nvSpPr>
        <p:spPr bwMode="auto">
          <a:xfrm>
            <a:off x="4834882" y="1866143"/>
            <a:ext cx="3285375" cy="368300"/>
          </a:xfrm>
          <a:prstGeom prst="rect">
            <a:avLst/>
          </a:prstGeom>
          <a:noFill/>
          <a:ln w="9525">
            <a:noFill/>
            <a:miter lim="800000"/>
            <a:headEnd/>
            <a:tailEnd/>
          </a:ln>
        </p:spPr>
        <p:txBody>
          <a:bodyPr wrap="square">
            <a:spAutoFit/>
          </a:bodyPr>
          <a:lstStyle/>
          <a:p>
            <a:pPr algn="ctr"/>
            <a:r>
              <a:rPr lang="en-US" b="1" dirty="0">
                <a:latin typeface="Arial Narrow Bold"/>
              </a:rPr>
              <a:t>Planes Medicare Advantage (MA)</a:t>
            </a:r>
            <a:endParaRPr lang="es-US" b="1" dirty="0">
              <a:latin typeface="Arial Narrow Bold"/>
              <a:ea typeface="ヒラギノ角ゴ Pro W3"/>
              <a:cs typeface="Arial Narrow Bold"/>
            </a:endParaRPr>
          </a:p>
        </p:txBody>
      </p:sp>
      <p:sp>
        <p:nvSpPr>
          <p:cNvPr id="11272" name="Rectangle 9"/>
          <p:cNvSpPr>
            <a:spLocks noChangeArrowheads="1"/>
          </p:cNvSpPr>
          <p:nvPr/>
        </p:nvSpPr>
        <p:spPr bwMode="auto">
          <a:xfrm>
            <a:off x="997292" y="1572143"/>
            <a:ext cx="6865810" cy="246221"/>
          </a:xfrm>
          <a:prstGeom prst="rect">
            <a:avLst/>
          </a:prstGeom>
          <a:noFill/>
          <a:ln w="9525">
            <a:noFill/>
            <a:miter lim="800000"/>
            <a:headEnd/>
            <a:tailEnd/>
          </a:ln>
        </p:spPr>
        <p:txBody>
          <a:bodyPr wrap="square" lIns="0" tIns="0" rIns="0" bIns="0" anchor="ctr" anchorCtr="0">
            <a:spAutoFit/>
          </a:bodyPr>
          <a:lstStyle/>
          <a:p>
            <a:pPr algn="ctr"/>
            <a:r>
              <a:rPr lang="en-US" sz="1600" b="1" dirty="0">
                <a:solidFill>
                  <a:srgbClr val="000000"/>
                </a:solidFill>
              </a:rPr>
              <a:t>Paso 1: Decida cómo quiere recibir su cobertura de </a:t>
            </a:r>
            <a:r>
              <a:rPr lang="en-US" sz="1600" b="1" dirty="0" smtClean="0">
                <a:solidFill>
                  <a:srgbClr val="000000"/>
                </a:solidFill>
              </a:rPr>
              <a:t>Medicare </a:t>
            </a:r>
            <a:endParaRPr lang="en-US" sz="1600" b="1" dirty="0">
              <a:solidFill>
                <a:srgbClr val="000000"/>
              </a:solidFill>
            </a:endParaRPr>
          </a:p>
        </p:txBody>
      </p:sp>
      <p:sp>
        <p:nvSpPr>
          <p:cNvPr id="11274" name="TextBox 5"/>
          <p:cNvSpPr txBox="1">
            <a:spLocks noChangeArrowheads="1"/>
          </p:cNvSpPr>
          <p:nvPr/>
        </p:nvSpPr>
        <p:spPr bwMode="auto">
          <a:xfrm>
            <a:off x="802393" y="1858421"/>
            <a:ext cx="3206006" cy="369887"/>
          </a:xfrm>
          <a:prstGeom prst="rect">
            <a:avLst/>
          </a:prstGeom>
          <a:noFill/>
          <a:ln w="9525">
            <a:noFill/>
            <a:miter lim="800000"/>
            <a:headEnd/>
            <a:tailEnd/>
          </a:ln>
        </p:spPr>
        <p:txBody>
          <a:bodyPr wrap="square">
            <a:spAutoFit/>
          </a:bodyPr>
          <a:lstStyle/>
          <a:p>
            <a:pPr algn="ctr"/>
            <a:r>
              <a:rPr lang="en-US" b="1" dirty="0">
                <a:latin typeface="Arial Narrow Bold"/>
              </a:rPr>
              <a:t>Plan de Medicare Original</a:t>
            </a:r>
          </a:p>
        </p:txBody>
      </p:sp>
      <p:sp>
        <p:nvSpPr>
          <p:cNvPr id="11277" name="TextBox 19"/>
          <p:cNvSpPr txBox="1">
            <a:spLocks noChangeArrowheads="1"/>
          </p:cNvSpPr>
          <p:nvPr/>
        </p:nvSpPr>
        <p:spPr bwMode="auto">
          <a:xfrm>
            <a:off x="778214" y="2359785"/>
            <a:ext cx="1630968" cy="492443"/>
          </a:xfrm>
          <a:prstGeom prst="rect">
            <a:avLst/>
          </a:prstGeom>
          <a:noFill/>
          <a:ln w="9525">
            <a:noFill/>
            <a:miter lim="800000"/>
            <a:headEnd/>
            <a:tailEnd/>
          </a:ln>
        </p:spPr>
        <p:txBody>
          <a:bodyPr wrap="square">
            <a:spAutoFit/>
          </a:bodyPr>
          <a:lstStyle/>
          <a:p>
            <a:pPr algn="ctr"/>
            <a:r>
              <a:rPr lang="en-US" sz="1400" b="1" dirty="0">
                <a:solidFill>
                  <a:srgbClr val="000000"/>
                </a:solidFill>
              </a:rPr>
              <a:t>Part A</a:t>
            </a:r>
          </a:p>
          <a:p>
            <a:pPr algn="ctr"/>
            <a:r>
              <a:rPr lang="en-US" sz="1200" dirty="0">
                <a:solidFill>
                  <a:srgbClr val="000000"/>
                </a:solidFill>
              </a:rPr>
              <a:t>Pacientes hospitalizados</a:t>
            </a:r>
          </a:p>
        </p:txBody>
      </p:sp>
      <p:sp>
        <p:nvSpPr>
          <p:cNvPr id="11278" name="TextBox 20"/>
          <p:cNvSpPr txBox="1">
            <a:spLocks noChangeArrowheads="1"/>
          </p:cNvSpPr>
          <p:nvPr/>
        </p:nvSpPr>
        <p:spPr bwMode="auto">
          <a:xfrm>
            <a:off x="2409182" y="2424805"/>
            <a:ext cx="1576309" cy="492443"/>
          </a:xfrm>
          <a:prstGeom prst="rect">
            <a:avLst/>
          </a:prstGeom>
          <a:noFill/>
          <a:ln w="9525">
            <a:noFill/>
            <a:miter lim="800000"/>
            <a:headEnd/>
            <a:tailEnd/>
          </a:ln>
        </p:spPr>
        <p:txBody>
          <a:bodyPr wrap="square">
            <a:spAutoFit/>
          </a:bodyPr>
          <a:lstStyle/>
          <a:p>
            <a:pPr algn="ctr"/>
            <a:r>
              <a:rPr lang="en-US" sz="1400" b="1" dirty="0">
                <a:solidFill>
                  <a:srgbClr val="000000"/>
                </a:solidFill>
              </a:rPr>
              <a:t>Part B</a:t>
            </a:r>
          </a:p>
          <a:p>
            <a:pPr algn="ctr"/>
            <a:r>
              <a:rPr lang="en-US" sz="1200" dirty="0">
                <a:solidFill>
                  <a:srgbClr val="000000"/>
                </a:solidFill>
              </a:rPr>
              <a:t>Médica</a:t>
            </a:r>
          </a:p>
        </p:txBody>
      </p:sp>
      <p:sp>
        <p:nvSpPr>
          <p:cNvPr id="2" name="TextBox 1"/>
          <p:cNvSpPr txBox="1"/>
          <p:nvPr/>
        </p:nvSpPr>
        <p:spPr>
          <a:xfrm>
            <a:off x="4269404" y="1873176"/>
            <a:ext cx="424115" cy="338554"/>
          </a:xfrm>
          <a:prstGeom prst="rect">
            <a:avLst/>
          </a:prstGeom>
          <a:noFill/>
        </p:spPr>
        <p:txBody>
          <a:bodyPr wrap="none" rtlCol="0">
            <a:spAutoFit/>
          </a:bodyPr>
          <a:lstStyle/>
          <a:p>
            <a:r>
              <a:rPr lang="en-US" sz="1600" b="1" dirty="0">
                <a:solidFill>
                  <a:srgbClr val="17375E"/>
                </a:solidFill>
              </a:rPr>
              <a:t>O </a:t>
            </a:r>
            <a:endParaRPr lang="es-US" sz="1600" b="1" dirty="0">
              <a:solidFill>
                <a:srgbClr val="17375E"/>
              </a:solidFill>
            </a:endParaRPr>
          </a:p>
        </p:txBody>
      </p:sp>
      <p:sp>
        <p:nvSpPr>
          <p:cNvPr id="22" name="TextBox 19"/>
          <p:cNvSpPr txBox="1">
            <a:spLocks noChangeArrowheads="1"/>
          </p:cNvSpPr>
          <p:nvPr/>
        </p:nvSpPr>
        <p:spPr bwMode="auto">
          <a:xfrm>
            <a:off x="775750" y="3682363"/>
            <a:ext cx="3259291" cy="307777"/>
          </a:xfrm>
          <a:prstGeom prst="rect">
            <a:avLst/>
          </a:prstGeom>
          <a:noFill/>
          <a:ln w="9525">
            <a:noFill/>
            <a:miter lim="800000"/>
            <a:headEnd/>
            <a:tailEnd/>
          </a:ln>
        </p:spPr>
        <p:txBody>
          <a:bodyPr wrap="square">
            <a:spAutoFit/>
          </a:bodyPr>
          <a:lstStyle/>
          <a:p>
            <a:pPr algn="ctr"/>
            <a:r>
              <a:rPr lang="en-US" sz="1400" b="1" dirty="0">
                <a:solidFill>
                  <a:srgbClr val="000000"/>
                </a:solidFill>
              </a:rPr>
              <a:t>Part D</a:t>
            </a:r>
            <a:endParaRPr lang="es-US" sz="1400" b="1" dirty="0">
              <a:solidFill>
                <a:srgbClr val="000000"/>
              </a:solidFill>
              <a:ea typeface="ヒラギノ角ゴ Pro W3"/>
              <a:cs typeface="ヒラギノ角ゴ Pro W3"/>
            </a:endParaRPr>
          </a:p>
        </p:txBody>
      </p:sp>
      <p:sp>
        <p:nvSpPr>
          <p:cNvPr id="23" name="Rectangle 9"/>
          <p:cNvSpPr>
            <a:spLocks noChangeArrowheads="1"/>
          </p:cNvSpPr>
          <p:nvPr/>
        </p:nvSpPr>
        <p:spPr bwMode="auto">
          <a:xfrm>
            <a:off x="769079" y="3128118"/>
            <a:ext cx="3283723" cy="523220"/>
          </a:xfrm>
          <a:prstGeom prst="rect">
            <a:avLst/>
          </a:prstGeom>
          <a:solidFill>
            <a:schemeClr val="bg1"/>
          </a:solidFill>
          <a:ln w="9525">
            <a:noFill/>
            <a:miter lim="800000"/>
            <a:headEnd/>
            <a:tailEnd/>
          </a:ln>
        </p:spPr>
        <p:txBody>
          <a:bodyPr wrap="square">
            <a:spAutoFit/>
          </a:bodyPr>
          <a:lstStyle/>
          <a:p>
            <a:pPr algn="ctr"/>
            <a:r>
              <a:rPr lang="en-US" sz="1400" b="1" dirty="0"/>
              <a:t>Paso 2: Decida si necesita añadir cobertura de medicamentos.</a:t>
            </a:r>
            <a:endParaRPr lang="es-US" sz="1400" b="1" dirty="0"/>
          </a:p>
        </p:txBody>
      </p:sp>
      <p:sp>
        <p:nvSpPr>
          <p:cNvPr id="3" name="Rectangle 2"/>
          <p:cNvSpPr/>
          <p:nvPr/>
        </p:nvSpPr>
        <p:spPr>
          <a:xfrm>
            <a:off x="766869" y="3961532"/>
            <a:ext cx="3268172" cy="276999"/>
          </a:xfrm>
          <a:prstGeom prst="rect">
            <a:avLst/>
          </a:prstGeom>
        </p:spPr>
        <p:txBody>
          <a:bodyPr wrap="square">
            <a:spAutoFit/>
          </a:bodyPr>
          <a:lstStyle/>
          <a:p>
            <a:pPr algn="ctr"/>
            <a:r>
              <a:rPr lang="en-US" sz="1200" dirty="0">
                <a:solidFill>
                  <a:srgbClr val="000000"/>
                </a:solidFill>
              </a:rPr>
              <a:t>Cobertura de medicamentos recetados</a:t>
            </a:r>
          </a:p>
        </p:txBody>
      </p:sp>
      <p:sp>
        <p:nvSpPr>
          <p:cNvPr id="27" name="Rectangle 26"/>
          <p:cNvSpPr/>
          <p:nvPr/>
        </p:nvSpPr>
        <p:spPr>
          <a:xfrm>
            <a:off x="4861525" y="3655416"/>
            <a:ext cx="3267613" cy="1231106"/>
          </a:xfrm>
          <a:prstGeom prst="rect">
            <a:avLst/>
          </a:prstGeom>
        </p:spPr>
        <p:txBody>
          <a:bodyPr wrap="square">
            <a:spAutoFit/>
          </a:bodyPr>
          <a:lstStyle/>
          <a:p>
            <a:pPr algn="ctr"/>
            <a:r>
              <a:rPr lang="en-US" sz="1400" b="1" dirty="0">
                <a:solidFill>
                  <a:srgbClr val="000000"/>
                </a:solidFill>
              </a:rPr>
              <a:t>Part D</a:t>
            </a:r>
          </a:p>
          <a:p>
            <a:pPr>
              <a:lnSpc>
                <a:spcPts val="1200"/>
              </a:lnSpc>
            </a:pPr>
            <a:r>
              <a:rPr lang="en-US" sz="1200" dirty="0">
                <a:solidFill>
                  <a:srgbClr val="000000"/>
                </a:solidFill>
              </a:rPr>
              <a:t>Cobertura de medicamentos recetados </a:t>
            </a:r>
          </a:p>
          <a:p>
            <a:pPr>
              <a:lnSpc>
                <a:spcPts val="1200"/>
              </a:lnSpc>
            </a:pPr>
            <a:r>
              <a:rPr lang="en-US" sz="1200" dirty="0">
                <a:solidFill>
                  <a:srgbClr val="000000"/>
                </a:solidFill>
              </a:rPr>
              <a:t>(La mayoría de los planes MA cubren medicamentos recetados. </a:t>
            </a:r>
            <a:r>
              <a:rPr lang="en-US" sz="1200" dirty="0" err="1">
                <a:solidFill>
                  <a:srgbClr val="000000"/>
                </a:solidFill>
              </a:rPr>
              <a:t>Usted</a:t>
            </a:r>
            <a:r>
              <a:rPr lang="en-US" sz="1200" dirty="0">
                <a:solidFill>
                  <a:srgbClr val="000000"/>
                </a:solidFill>
              </a:rPr>
              <a:t> </a:t>
            </a:r>
            <a:r>
              <a:rPr lang="en-US" sz="1200" dirty="0" err="1">
                <a:solidFill>
                  <a:srgbClr val="000000"/>
                </a:solidFill>
              </a:rPr>
              <a:t>podrá</a:t>
            </a:r>
            <a:r>
              <a:rPr lang="en-US" sz="1200" dirty="0">
                <a:solidFill>
                  <a:srgbClr val="000000"/>
                </a:solidFill>
              </a:rPr>
              <a:t> </a:t>
            </a:r>
            <a:br>
              <a:rPr lang="en-US" sz="1200" dirty="0">
                <a:solidFill>
                  <a:srgbClr val="000000"/>
                </a:solidFill>
              </a:rPr>
            </a:br>
            <a:r>
              <a:rPr lang="en-US" sz="1200" dirty="0" err="1">
                <a:solidFill>
                  <a:srgbClr val="000000"/>
                </a:solidFill>
              </a:rPr>
              <a:t>añadir</a:t>
            </a:r>
            <a:r>
              <a:rPr lang="en-US" sz="1200" dirty="0">
                <a:solidFill>
                  <a:srgbClr val="000000"/>
                </a:solidFill>
              </a:rPr>
              <a:t> cobertura de </a:t>
            </a:r>
            <a:r>
              <a:rPr lang="en-US" sz="1200" dirty="0" err="1">
                <a:solidFill>
                  <a:srgbClr val="000000"/>
                </a:solidFill>
              </a:rPr>
              <a:t>medicamentos</a:t>
            </a:r>
            <a:r>
              <a:rPr lang="en-US" sz="1200" dirty="0">
                <a:solidFill>
                  <a:srgbClr val="000000"/>
                </a:solidFill>
              </a:rPr>
              <a:t> </a:t>
            </a:r>
            <a:br>
              <a:rPr lang="en-US" sz="1200" dirty="0">
                <a:solidFill>
                  <a:srgbClr val="000000"/>
                </a:solidFill>
              </a:rPr>
            </a:br>
            <a:r>
              <a:rPr lang="en-US" sz="1200" dirty="0" err="1">
                <a:solidFill>
                  <a:srgbClr val="000000"/>
                </a:solidFill>
              </a:rPr>
              <a:t>recetados</a:t>
            </a:r>
            <a:r>
              <a:rPr lang="en-US" sz="1200" dirty="0">
                <a:solidFill>
                  <a:srgbClr val="000000"/>
                </a:solidFill>
              </a:rPr>
              <a:t> en algunos tipos de planes </a:t>
            </a:r>
            <a:br>
              <a:rPr lang="en-US" sz="1200" dirty="0">
                <a:solidFill>
                  <a:srgbClr val="000000"/>
                </a:solidFill>
              </a:rPr>
            </a:br>
            <a:r>
              <a:rPr lang="en-US" sz="1200" dirty="0" err="1">
                <a:solidFill>
                  <a:srgbClr val="000000"/>
                </a:solidFill>
              </a:rPr>
              <a:t>si</a:t>
            </a:r>
            <a:r>
              <a:rPr lang="en-US" sz="1200" dirty="0">
                <a:solidFill>
                  <a:srgbClr val="000000"/>
                </a:solidFill>
              </a:rPr>
              <a:t> </a:t>
            </a:r>
            <a:r>
              <a:rPr lang="en-US" sz="1200" dirty="0" err="1">
                <a:solidFill>
                  <a:srgbClr val="000000"/>
                </a:solidFill>
              </a:rPr>
              <a:t>ya</a:t>
            </a:r>
            <a:r>
              <a:rPr lang="en-US" sz="1200" dirty="0">
                <a:solidFill>
                  <a:srgbClr val="000000"/>
                </a:solidFill>
              </a:rPr>
              <a:t> no está incluida).</a:t>
            </a:r>
            <a:endParaRPr lang="es-US" sz="1200" dirty="0">
              <a:solidFill>
                <a:srgbClr val="000000"/>
              </a:solidFill>
              <a:ea typeface="ヒラギノ角ゴ Pro W3"/>
              <a:cs typeface="ヒラギノ角ゴ Pro W3"/>
            </a:endParaRPr>
          </a:p>
        </p:txBody>
      </p:sp>
      <p:sp>
        <p:nvSpPr>
          <p:cNvPr id="28" name="Rectangle 9"/>
          <p:cNvSpPr>
            <a:spLocks noChangeArrowheads="1"/>
          </p:cNvSpPr>
          <p:nvPr/>
        </p:nvSpPr>
        <p:spPr bwMode="auto">
          <a:xfrm>
            <a:off x="755176" y="4405766"/>
            <a:ext cx="3306508" cy="523220"/>
          </a:xfrm>
          <a:prstGeom prst="rect">
            <a:avLst/>
          </a:prstGeom>
          <a:solidFill>
            <a:srgbClr val="FFFFFF"/>
          </a:solidFill>
          <a:ln w="9525">
            <a:noFill/>
            <a:miter lim="800000"/>
            <a:headEnd/>
            <a:tailEnd/>
          </a:ln>
        </p:spPr>
        <p:txBody>
          <a:bodyPr wrap="square">
            <a:spAutoFit/>
          </a:bodyPr>
          <a:lstStyle/>
          <a:p>
            <a:pPr algn="ctr"/>
            <a:r>
              <a:rPr lang="en-US" sz="1400" b="1" dirty="0"/>
              <a:t>Paso 3: Decida si </a:t>
            </a:r>
            <a:r>
              <a:rPr lang="en-US" sz="1400" b="1" dirty="0" err="1"/>
              <a:t>necesita</a:t>
            </a:r>
            <a:r>
              <a:rPr lang="en-US" sz="1400" b="1" dirty="0"/>
              <a:t> </a:t>
            </a:r>
            <a:r>
              <a:rPr lang="en-US" sz="1400" b="1" dirty="0" err="1"/>
              <a:t>añadir</a:t>
            </a:r>
            <a:r>
              <a:rPr lang="en-US" sz="1400" b="1" dirty="0"/>
              <a:t> cobertura suplementaria. </a:t>
            </a:r>
            <a:endParaRPr lang="es-US" sz="1400" b="1" dirty="0"/>
          </a:p>
        </p:txBody>
      </p:sp>
      <p:sp>
        <p:nvSpPr>
          <p:cNvPr id="33" name="TextBox 32"/>
          <p:cNvSpPr txBox="1"/>
          <p:nvPr/>
        </p:nvSpPr>
        <p:spPr>
          <a:xfrm>
            <a:off x="6192636" y="5440070"/>
            <a:ext cx="595385" cy="369332"/>
          </a:xfrm>
          <a:prstGeom prst="rect">
            <a:avLst/>
          </a:prstGeom>
          <a:noFill/>
        </p:spPr>
        <p:txBody>
          <a:bodyPr wrap="none" rtlCol="0">
            <a:spAutoFit/>
          </a:bodyPr>
          <a:lstStyle/>
          <a:p>
            <a:r>
              <a:rPr dirty="0"/>
              <a:t>Fin </a:t>
            </a:r>
            <a:endParaRPr lang="es-US" dirty="0"/>
          </a:p>
        </p:txBody>
      </p:sp>
      <p:sp>
        <p:nvSpPr>
          <p:cNvPr id="36" name="TextBox 35"/>
          <p:cNvSpPr txBox="1"/>
          <p:nvPr/>
        </p:nvSpPr>
        <p:spPr>
          <a:xfrm>
            <a:off x="2123114" y="5927962"/>
            <a:ext cx="595385" cy="369332"/>
          </a:xfrm>
          <a:prstGeom prst="rect">
            <a:avLst/>
          </a:prstGeom>
          <a:noFill/>
        </p:spPr>
        <p:txBody>
          <a:bodyPr wrap="none" rtlCol="0">
            <a:spAutoFit/>
          </a:bodyPr>
          <a:lstStyle/>
          <a:p>
            <a:r>
              <a:rPr dirty="0"/>
              <a:t>Fin </a:t>
            </a:r>
            <a:endParaRPr lang="es-US" dirty="0"/>
          </a:p>
        </p:txBody>
      </p:sp>
      <p:sp>
        <p:nvSpPr>
          <p:cNvPr id="8" name="TextBox 7"/>
          <p:cNvSpPr txBox="1"/>
          <p:nvPr/>
        </p:nvSpPr>
        <p:spPr>
          <a:xfrm>
            <a:off x="4609157" y="5887373"/>
            <a:ext cx="4036540" cy="553998"/>
          </a:xfrm>
          <a:prstGeom prst="rect">
            <a:avLst/>
          </a:prstGeom>
          <a:solidFill>
            <a:schemeClr val="bg1"/>
          </a:solidFill>
        </p:spPr>
        <p:txBody>
          <a:bodyPr wrap="square" rtlCol="0">
            <a:spAutoFit/>
          </a:bodyPr>
          <a:lstStyle/>
          <a:p>
            <a:r>
              <a:rPr lang="en-US" sz="1000" b="1" dirty="0">
                <a:solidFill>
                  <a:schemeClr val="accent1">
                    <a:lumMod val="75000"/>
                  </a:schemeClr>
                </a:solidFill>
              </a:rPr>
              <a:t>Si ingresa a un plan Medicare Advantage, no puede usar y </a:t>
            </a:r>
            <a:br>
              <a:rPr lang="en-US" sz="1000" b="1" dirty="0">
                <a:solidFill>
                  <a:schemeClr val="accent1">
                    <a:lumMod val="75000"/>
                  </a:schemeClr>
                </a:solidFill>
              </a:rPr>
            </a:br>
            <a:r>
              <a:rPr lang="en-US" sz="1000" b="1" dirty="0">
                <a:solidFill>
                  <a:schemeClr val="accent1">
                    <a:lumMod val="75000"/>
                  </a:schemeClr>
                </a:solidFill>
              </a:rPr>
              <a:t>no le pueden vender una póliza de Medicare Supplement Insurance (Medigap).</a:t>
            </a:r>
            <a:endParaRPr lang="es-US" sz="1000" dirty="0">
              <a:solidFill>
                <a:schemeClr val="accent1">
                  <a:lumMod val="75000"/>
                </a:schemeClr>
              </a:solidFill>
            </a:endParaRPr>
          </a:p>
        </p:txBody>
      </p:sp>
      <p:sp>
        <p:nvSpPr>
          <p:cNvPr id="44" name="Rectangle 9"/>
          <p:cNvSpPr>
            <a:spLocks noChangeArrowheads="1"/>
          </p:cNvSpPr>
          <p:nvPr/>
        </p:nvSpPr>
        <p:spPr bwMode="auto">
          <a:xfrm>
            <a:off x="4840428" y="3128118"/>
            <a:ext cx="3283723" cy="523220"/>
          </a:xfrm>
          <a:prstGeom prst="rect">
            <a:avLst/>
          </a:prstGeom>
          <a:solidFill>
            <a:schemeClr val="bg1"/>
          </a:solidFill>
          <a:ln w="9525">
            <a:noFill/>
            <a:miter lim="800000"/>
            <a:headEnd/>
            <a:tailEnd/>
          </a:ln>
        </p:spPr>
        <p:txBody>
          <a:bodyPr wrap="square">
            <a:spAutoFit/>
          </a:bodyPr>
          <a:lstStyle/>
          <a:p>
            <a:pPr algn="ctr"/>
            <a:r>
              <a:rPr lang="en-US" sz="1400" b="1" dirty="0"/>
              <a:t>Paso 2: Decida si necesita añadir cobertura de medicamentos.</a:t>
            </a:r>
            <a:endParaRPr lang="es-US" sz="1400" b="1" dirty="0"/>
          </a:p>
        </p:txBody>
      </p:sp>
      <p:cxnSp>
        <p:nvCxnSpPr>
          <p:cNvPr id="9" name="Straight Connector 8"/>
          <p:cNvCxnSpPr/>
          <p:nvPr/>
        </p:nvCxnSpPr>
        <p:spPr>
          <a:xfrm>
            <a:off x="2401244" y="2278584"/>
            <a:ext cx="0" cy="793189"/>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677805" y="5888853"/>
            <a:ext cx="3720756"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677805" y="6432382"/>
            <a:ext cx="3720756"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153428" y="4895811"/>
            <a:ext cx="2854971" cy="523220"/>
          </a:xfrm>
          <a:prstGeom prst="rect">
            <a:avLst/>
          </a:prstGeom>
        </p:spPr>
        <p:txBody>
          <a:bodyPr wrap="square">
            <a:spAutoFit/>
          </a:bodyPr>
          <a:lstStyle/>
          <a:p>
            <a:r>
              <a:rPr lang="en-US" sz="1400" b="1" dirty="0"/>
              <a:t>Póliza de Medicare Supplement Insurance (Medigap)</a:t>
            </a:r>
          </a:p>
        </p:txBody>
      </p:sp>
      <p:sp>
        <p:nvSpPr>
          <p:cNvPr id="11" name="Title 10"/>
          <p:cNvSpPr>
            <a:spLocks noGrp="1"/>
          </p:cNvSpPr>
          <p:nvPr>
            <p:ph type="title"/>
          </p:nvPr>
        </p:nvSpPr>
        <p:spPr/>
        <p:txBody>
          <a:bodyPr/>
          <a:lstStyle/>
          <a:p>
            <a:r>
              <a:rPr lang="en-US" dirty="0">
                <a:solidFill>
                  <a:srgbClr val="FFFFFF"/>
                </a:solidFill>
              </a:rPr>
              <a:t>Recursos para ayudar con decisiones sobre Medicare</a:t>
            </a:r>
            <a:endParaRPr lang="es-US" dirty="0"/>
          </a:p>
        </p:txBody>
      </p:sp>
    </p:spTree>
    <p:extLst>
      <p:ext uri="{BB962C8B-B14F-4D97-AF65-F5344CB8AC3E}">
        <p14:creationId xmlns:p14="http://schemas.microsoft.com/office/powerpoint/2010/main" val="307727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a:lnSpc>
                <a:spcPct val="150000"/>
              </a:lnSpc>
            </a:pPr>
            <a:r>
              <a:rPr lang="en-US" sz="2400" dirty="0">
                <a:solidFill>
                  <a:schemeClr val="bg2"/>
                </a:solidFill>
              </a:rPr>
              <a:t>¿Cuándo </a:t>
            </a:r>
            <a:r>
              <a:rPr lang="en-US" sz="2400" dirty="0" err="1">
                <a:solidFill>
                  <a:schemeClr val="bg2"/>
                </a:solidFill>
              </a:rPr>
              <a:t>puede</a:t>
            </a:r>
            <a:r>
              <a:rPr lang="en-US" sz="2400" dirty="0">
                <a:solidFill>
                  <a:schemeClr val="bg2"/>
                </a:solidFill>
              </a:rPr>
              <a:t> </a:t>
            </a:r>
            <a:br>
              <a:rPr lang="en-US" sz="2400" dirty="0">
                <a:solidFill>
                  <a:schemeClr val="bg2"/>
                </a:solidFill>
              </a:rPr>
            </a:br>
            <a:r>
              <a:rPr lang="en-US" sz="2400" dirty="0" err="1">
                <a:solidFill>
                  <a:schemeClr val="bg2"/>
                </a:solidFill>
              </a:rPr>
              <a:t>inscribirse</a:t>
            </a:r>
            <a:r>
              <a:rPr lang="en-US" sz="2400" dirty="0">
                <a:solidFill>
                  <a:schemeClr val="bg2"/>
                </a:solidFill>
              </a:rPr>
              <a:t> </a:t>
            </a:r>
            <a:r>
              <a:rPr lang="en-US" sz="2400" dirty="0" err="1">
                <a:solidFill>
                  <a:schemeClr val="bg2"/>
                </a:solidFill>
              </a:rPr>
              <a:t>en</a:t>
            </a:r>
            <a:r>
              <a:rPr lang="en-US" sz="2400" dirty="0">
                <a:solidFill>
                  <a:schemeClr val="bg2"/>
                </a:solidFill>
              </a:rPr>
              <a:t> </a:t>
            </a:r>
            <a:br>
              <a:rPr lang="en-US" sz="2400" dirty="0">
                <a:solidFill>
                  <a:schemeClr val="bg2"/>
                </a:solidFill>
              </a:rPr>
            </a:br>
            <a:r>
              <a:rPr lang="en-US" sz="2400" dirty="0">
                <a:solidFill>
                  <a:schemeClr val="bg2"/>
                </a:solidFill>
              </a:rPr>
              <a:t>Medicare Original?</a:t>
            </a:r>
            <a:endParaRPr lang="es-US" sz="2400" dirty="0">
              <a:solidFill>
                <a:schemeClr val="bg2"/>
              </a:solidFill>
            </a:endParaRPr>
          </a:p>
        </p:txBody>
      </p:sp>
    </p:spTree>
    <p:extLst>
      <p:ext uri="{BB962C8B-B14F-4D97-AF65-F5344CB8AC3E}">
        <p14:creationId xmlns:p14="http://schemas.microsoft.com/office/powerpoint/2010/main" val="196664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lang="en-US" sz="2000" dirty="0"/>
              <a:t>Inscripción automática si recibe:</a:t>
            </a:r>
          </a:p>
          <a:p>
            <a:pPr lvl="1">
              <a:buFont typeface="Wingdings" panose="05000000000000000000" pitchFamily="2" charset="2"/>
              <a:buChar char="§"/>
            </a:pPr>
            <a:r>
              <a:rPr dirty="0"/>
              <a:t>Beneficios del Seguro Social </a:t>
            </a:r>
          </a:p>
          <a:p>
            <a:pPr lvl="1">
              <a:buFont typeface="Wingdings" panose="05000000000000000000" pitchFamily="2" charset="2"/>
              <a:buChar char="§"/>
            </a:pPr>
            <a:r>
              <a:rPr dirty="0"/>
              <a:t>Beneficios del Railroad Retirement Board (RRB) </a:t>
            </a:r>
          </a:p>
          <a:p>
            <a:endParaRPr lang="es-US" dirty="0"/>
          </a:p>
          <a:p>
            <a:r>
              <a:rPr lang="en-US" sz="2000" dirty="0"/>
              <a:t>Paquete del periodo de inscripción inicial:</a:t>
            </a:r>
          </a:p>
          <a:p>
            <a:pPr marL="571500" lvl="1" indent="-228600">
              <a:buFont typeface="Wingdings" panose="05000000000000000000" pitchFamily="2" charset="2"/>
              <a:buChar char="§"/>
            </a:pPr>
            <a:r>
              <a:rPr dirty="0"/>
              <a:t>Enviado por correo tres meses antes de </a:t>
            </a:r>
            <a:r>
              <a:rPr dirty="0" err="1"/>
              <a:t>cumplir</a:t>
            </a:r>
            <a:r>
              <a:rPr dirty="0"/>
              <a:t> 65 años, o </a:t>
            </a:r>
          </a:p>
          <a:p>
            <a:pPr marL="571500" lvl="1" indent="-228600">
              <a:buFont typeface="Wingdings" panose="05000000000000000000" pitchFamily="2" charset="2"/>
              <a:buChar char="§"/>
            </a:pPr>
            <a:r>
              <a:rPr dirty="0"/>
              <a:t>El mes 25 en que recibe </a:t>
            </a:r>
            <a:r>
              <a:rPr dirty="0" err="1"/>
              <a:t>beneficios</a:t>
            </a:r>
            <a:r>
              <a:rPr dirty="0"/>
              <a:t> </a:t>
            </a:r>
            <a:r>
              <a:rPr lang="en-PH" dirty="0"/>
              <a:t/>
            </a:r>
            <a:br>
              <a:rPr lang="en-PH" dirty="0"/>
            </a:br>
            <a:r>
              <a:rPr dirty="0"/>
              <a:t>por discapacidad</a:t>
            </a:r>
          </a:p>
          <a:p>
            <a:pPr marL="571500" lvl="1" indent="-228600">
              <a:buFont typeface="Wingdings" panose="05000000000000000000" pitchFamily="2" charset="2"/>
              <a:buChar char="§"/>
            </a:pPr>
            <a:r>
              <a:rPr dirty="0"/>
              <a:t>Incluye su tarjeta de Medicare </a:t>
            </a:r>
            <a:endParaRPr lang="es-US" dirty="0"/>
          </a:p>
        </p:txBody>
      </p:sp>
      <p:sp>
        <p:nvSpPr>
          <p:cNvPr id="13315" name="Rectangle 2"/>
          <p:cNvSpPr>
            <a:spLocks noGrp="1" noChangeArrowheads="1"/>
          </p:cNvSpPr>
          <p:nvPr>
            <p:ph type="title"/>
          </p:nvPr>
        </p:nvSpPr>
        <p:spPr/>
        <p:txBody>
          <a:bodyPr/>
          <a:lstStyle/>
          <a:p>
            <a:r>
              <a:rPr dirty="0"/>
              <a:t>Inscripción en Medicare </a:t>
            </a:r>
            <a:endParaRPr lang="es-US" dirty="0"/>
          </a:p>
        </p:txBody>
      </p:sp>
      <p:pic>
        <p:nvPicPr>
          <p:cNvPr id="6" name="Picture 2" descr="Image of &quot;Welcome to Medicare&quot; pamphlet."/>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830888" y="3886383"/>
            <a:ext cx="2983756" cy="1911018"/>
          </a:xfrm>
          <a:prstGeom prst="rect">
            <a:avLst/>
          </a:prstGeom>
          <a:noFill/>
          <a:ln w="9525" cmpd="sng">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a:off x="4722692" y="4548359"/>
            <a:ext cx="932494" cy="0"/>
          </a:xfrm>
          <a:prstGeom prst="straightConnector1">
            <a:avLst/>
          </a:prstGeom>
          <a:ln w="57150" cmpd="sng">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8721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pPr marL="852488" lvl="1" indent="-285750">
              <a:buFont typeface="Arial" panose="020B0604020202020204" pitchFamily="34" charset="0"/>
              <a:buChar char="•"/>
            </a:pPr>
            <a:r>
              <a:rPr dirty="0"/>
              <a:t>Consérvela y acepte Medicare Part A y Part B </a:t>
            </a:r>
          </a:p>
          <a:p>
            <a:pPr marL="852488" lvl="1" indent="-285750">
              <a:buFont typeface="Arial" panose="020B0604020202020204" pitchFamily="34" charset="0"/>
              <a:buChar char="•"/>
            </a:pPr>
            <a:r>
              <a:rPr dirty="0"/>
              <a:t>Devuélvala para rechazar la Part B (siga las </a:t>
            </a:r>
            <a:r>
              <a:rPr dirty="0" err="1"/>
              <a:t>instrucciones</a:t>
            </a:r>
            <a:r>
              <a:rPr dirty="0"/>
              <a:t> </a:t>
            </a:r>
            <a:r>
              <a:rPr lang="en-PH" dirty="0"/>
              <a:t/>
            </a:r>
            <a:br>
              <a:rPr lang="en-PH" dirty="0"/>
            </a:br>
            <a:r>
              <a:rPr dirty="0"/>
              <a:t>al dorso de la tarjeta)</a:t>
            </a:r>
            <a:endParaRPr lang="es-US" dirty="0"/>
          </a:p>
        </p:txBody>
      </p:sp>
      <p:sp>
        <p:nvSpPr>
          <p:cNvPr id="13315" name="Rectangle 2"/>
          <p:cNvSpPr>
            <a:spLocks noGrp="1" noChangeArrowheads="1"/>
          </p:cNvSpPr>
          <p:nvPr>
            <p:ph type="title"/>
          </p:nvPr>
        </p:nvSpPr>
        <p:spPr/>
        <p:txBody>
          <a:bodyPr/>
          <a:lstStyle/>
          <a:p>
            <a:r>
              <a:rPr dirty="0"/>
              <a:t>Tarjeta de Medicare</a:t>
            </a:r>
            <a:endParaRPr lang="es-US" dirty="0"/>
          </a:p>
        </p:txBody>
      </p:sp>
      <p:sp>
        <p:nvSpPr>
          <p:cNvPr id="2" name="TextBox 1"/>
          <p:cNvSpPr txBox="1"/>
          <p:nvPr/>
        </p:nvSpPr>
        <p:spPr>
          <a:xfrm>
            <a:off x="2184743" y="3226341"/>
            <a:ext cx="955962" cy="369332"/>
          </a:xfrm>
          <a:prstGeom prst="rect">
            <a:avLst/>
          </a:prstGeom>
          <a:solidFill>
            <a:schemeClr val="tx2">
              <a:lumMod val="75000"/>
            </a:schemeClr>
          </a:solidFill>
        </p:spPr>
        <p:txBody>
          <a:bodyPr wrap="square" rtlCol="0">
            <a:spAutoFit/>
          </a:bodyPr>
          <a:lstStyle/>
          <a:p>
            <a:pPr algn="ctr"/>
            <a:r>
              <a:rPr lang="en-US" dirty="0" err="1">
                <a:solidFill>
                  <a:schemeClr val="bg1"/>
                </a:solidFill>
              </a:rPr>
              <a:t>Frente</a:t>
            </a:r>
            <a:endParaRPr lang="es-US" dirty="0">
              <a:solidFill>
                <a:schemeClr val="bg1"/>
              </a:solidFill>
            </a:endParaRPr>
          </a:p>
        </p:txBody>
      </p:sp>
      <p:sp>
        <p:nvSpPr>
          <p:cNvPr id="10" name="TextBox 9"/>
          <p:cNvSpPr txBox="1"/>
          <p:nvPr/>
        </p:nvSpPr>
        <p:spPr>
          <a:xfrm>
            <a:off x="6070502" y="3225353"/>
            <a:ext cx="917772" cy="369332"/>
          </a:xfrm>
          <a:prstGeom prst="rect">
            <a:avLst/>
          </a:prstGeom>
          <a:solidFill>
            <a:schemeClr val="tx2">
              <a:lumMod val="75000"/>
            </a:schemeClr>
          </a:solidFill>
        </p:spPr>
        <p:txBody>
          <a:bodyPr wrap="square" rtlCol="0">
            <a:spAutoFit/>
          </a:bodyPr>
          <a:lstStyle/>
          <a:p>
            <a:pPr algn="ctr"/>
            <a:r>
              <a:rPr lang="en-US" dirty="0" err="1">
                <a:solidFill>
                  <a:schemeClr val="bg1"/>
                </a:solidFill>
              </a:rPr>
              <a:t>Dorso</a:t>
            </a:r>
            <a:endParaRPr lang="es-US" dirty="0">
              <a:solidFill>
                <a:schemeClr val="bg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68" y="3662032"/>
            <a:ext cx="3353798" cy="211226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277" y="3662032"/>
            <a:ext cx="4238572" cy="2112264"/>
          </a:xfrm>
          <a:prstGeom prst="rect">
            <a:avLst/>
          </a:prstGeom>
          <a:ln>
            <a:solidFill>
              <a:schemeClr val="tx1"/>
            </a:solidFill>
          </a:ln>
        </p:spPr>
      </p:pic>
    </p:spTree>
    <p:extLst>
      <p:ext uri="{BB962C8B-B14F-4D97-AF65-F5344CB8AC3E}">
        <p14:creationId xmlns:p14="http://schemas.microsoft.com/office/powerpoint/2010/main" val="9994596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00&quot;/&gt;&lt;/object&gt;&lt;object type=&quot;3&quot; unique_id=&quot;10004&quot;&gt;&lt;property id=&quot;20148&quot; value=&quot;5&quot;/&gt;&lt;property id=&quot;20300&quot; value=&quot;Slide 3&quot;/&gt;&lt;property id=&quot;20307&quot; value=&quot;299&quot;/&gt;&lt;/object&gt;&lt;object type=&quot;3&quot; unique_id=&quot;10006&quot;&gt;&lt;property id=&quot;20148&quot; value=&quot;5&quot;/&gt;&lt;property id=&quot;20300&quot; value=&quot;Slide 4&quot;/&gt;&lt;property id=&quot;20307&quot; value=&quot;297&quot;/&gt;&lt;/object&gt;&lt;object type=&quot;3&quot; unique_id=&quot;10007&quot;&gt;&lt;property id=&quot;20148&quot; value=&quot;5&quot;/&gt;&lt;property id=&quot;20300&quot; value=&quot;Slide 5&quot;/&gt;&lt;property id=&quot;20307&quot; value=&quot;296&quot;/&gt;&lt;/object&gt;&lt;object type=&quot;3&quot; unique_id=&quot;10115&quot;&gt;&lt;property id=&quot;20148&quot; value=&quot;5&quot;/&gt;&lt;property id=&quot;20300&quot; value=&quot;Slide 2&quot;/&gt;&lt;property id=&quot;20307&quot; value=&quot;312&quot;/&gt;&lt;/object&gt;&lt;object type=&quot;3&quot; unique_id=&quot;10116&quot;&gt;&lt;property id=&quot;20148&quot; value=&quot;5&quot;/&gt;&lt;property id=&quot;20300&quot; value=&quot;Slide 6&quot;/&gt;&lt;property id=&quot;20307&quot; value=&quot;313&quot;/&gt;&lt;/object&gt;&lt;object type=&quot;3&quot; unique_id=&quot;10117&quot;&gt;&lt;property id=&quot;20148&quot; value=&quot;5&quot;/&gt;&lt;property id=&quot;20300&quot; value=&quot;Slide 7&quot;/&gt;&lt;property id=&quot;20307&quot; value=&quot;314&quot;/&gt;&lt;/object&gt;&lt;object type=&quot;3&quot; unique_id=&quot;10118&quot;&gt;&lt;property id=&quot;20148&quot; value=&quot;5&quot;/&gt;&lt;property id=&quot;20300&quot; value=&quot;Slide 8&quot;/&gt;&lt;property id=&quot;20307&quot; value=&quot;315&quot;/&gt;&lt;/object&gt;&lt;object type=&quot;3&quot; unique_id=&quot;10119&quot;&gt;&lt;property id=&quot;20148&quot; value=&quot;5&quot;/&gt;&lt;property id=&quot;20300&quot; value=&quot;Slide 9&quot;/&gt;&lt;property id=&quot;20307&quot; value=&quot;316&quot;/&gt;&lt;/object&gt;&lt;object type=&quot;3&quot; unique_id=&quot;10120&quot;&gt;&lt;property id=&quot;20148&quot; value=&quot;5&quot;/&gt;&lt;property id=&quot;20300&quot; value=&quot;Slide 10&quot;/&gt;&lt;property id=&quot;20307&quot; value=&quot;317&quot;/&gt;&lt;/object&gt;&lt;object type=&quot;3&quot; unique_id=&quot;10121&quot;&gt;&lt;property id=&quot;20148&quot; value=&quot;5&quot;/&gt;&lt;property id=&quot;20300&quot; value=&quot;Slide 11&quot;/&gt;&lt;property id=&quot;20307&quot; value=&quot;318&quot;/&gt;&lt;/object&gt;&lt;object type=&quot;3&quot; unique_id=&quot;10122&quot;&gt;&lt;property id=&quot;20148&quot; value=&quot;5&quot;/&gt;&lt;property id=&quot;20300&quot; value=&quot;Slide 12&quot;/&gt;&lt;property id=&quot;20307&quot; value=&quot;319&quot;/&gt;&lt;/object&gt;&lt;object type=&quot;3&quot; unique_id=&quot;10123&quot;&gt;&lt;property id=&quot;20148&quot; value=&quot;5&quot;/&gt;&lt;property id=&quot;20300&quot; value=&quot;Slide 13&quot;/&gt;&lt;property id=&quot;20307&quot; value=&quot;320&quot;/&gt;&lt;/object&gt;&lt;object type=&quot;3&quot; unique_id=&quot;10124&quot;&gt;&lt;property id=&quot;20148&quot; value=&quot;5&quot;/&gt;&lt;property id=&quot;20300&quot; value=&quot;Slide 14&quot;/&gt;&lt;property id=&quot;20307&quot; value=&quot;321&quot;/&gt;&lt;/object&gt;&lt;object type=&quot;3&quot; unique_id=&quot;10125&quot;&gt;&lt;property id=&quot;20148&quot; value=&quot;5&quot;/&gt;&lt;property id=&quot;20300&quot; value=&quot;Slide 15&quot;/&gt;&lt;property id=&quot;20307&quot; value=&quot;322&quot;/&gt;&lt;/object&gt;&lt;object type=&quot;3&quot; unique_id=&quot;10126&quot;&gt;&lt;property id=&quot;20148&quot; value=&quot;5&quot;/&gt;&lt;property id=&quot;20300&quot; value=&quot;Slide 16&quot;/&gt;&lt;property id=&quot;20307&quot; value=&quot;323&quot;/&gt;&lt;/object&gt;&lt;object type=&quot;3&quot; unique_id=&quot;10127&quot;&gt;&lt;property id=&quot;20148&quot; value=&quot;5&quot;/&gt;&lt;property id=&quot;20300&quot; value=&quot;Slide 17&quot;/&gt;&lt;property id=&quot;20307&quot; value=&quot;324&quot;/&gt;&lt;/object&gt;&lt;object type=&quot;3&quot; unique_id=&quot;10128&quot;&gt;&lt;property id=&quot;20148&quot; value=&quot;5&quot;/&gt;&lt;property id=&quot;20300&quot; value=&quot;Slide 18&quot;/&gt;&lt;property id=&quot;20307&quot; value=&quot;325&quot;/&gt;&lt;/object&gt;&lt;object type=&quot;3&quot; unique_id=&quot;10129&quot;&gt;&lt;property id=&quot;20148&quot; value=&quot;5&quot;/&gt;&lt;property id=&quot;20300&quot; value=&quot;Slide 19&quot;/&gt;&lt;property id=&quot;20307&quot; value=&quot;326&quot;/&gt;&lt;/object&gt;&lt;object type=&quot;3&quot; unique_id=&quot;10130&quot;&gt;&lt;property id=&quot;20148&quot; value=&quot;5&quot;/&gt;&lt;property id=&quot;20300&quot; value=&quot;Slide 20&quot;/&gt;&lt;property id=&quot;20307&quot; value=&quot;327&quot;/&gt;&lt;/object&gt;&lt;object type=&quot;3&quot; unique_id=&quot;10131&quot;&gt;&lt;property id=&quot;20148&quot; value=&quot;5&quot;/&gt;&lt;property id=&quot;20300&quot; value=&quot;Slide 21&quot;/&gt;&lt;property id=&quot;20307&quot; value=&quot;328&quot;/&gt;&lt;/object&gt;&lt;object type=&quot;3&quot; unique_id=&quot;10132&quot;&gt;&lt;property id=&quot;20148&quot; value=&quot;5&quot;/&gt;&lt;property id=&quot;20300&quot; value=&quot;Slide 22&quot;/&gt;&lt;property id=&quot;20307&quot; value=&quot;329&quot;/&gt;&lt;/object&gt;&lt;object type=&quot;3&quot; unique_id=&quot;10133&quot;&gt;&lt;property id=&quot;20148&quot; value=&quot;5&quot;/&gt;&lt;property id=&quot;20300&quot; value=&quot;Slide 23&quot;/&gt;&lt;property id=&quot;20307&quot; value=&quot;330&quot;/&gt;&lt;/object&gt;&lt;object type=&quot;3&quot; unique_id=&quot;10134&quot;&gt;&lt;property id=&quot;20148&quot; value=&quot;5&quot;/&gt;&lt;property id=&quot;20300&quot; value=&quot;Slide 24&quot;/&gt;&lt;property id=&quot;20307&quot; value=&quot;331&quot;/&gt;&lt;/object&gt;&lt;object type=&quot;3&quot; unique_id=&quot;10135&quot;&gt;&lt;property id=&quot;20148&quot; value=&quot;5&quot;/&gt;&lt;property id=&quot;20300&quot; value=&quot;Slide 25&quot;/&gt;&lt;property id=&quot;20307&quot; value=&quot;332&quot;/&gt;&lt;/object&gt;&lt;object type=&quot;3&quot; unique_id=&quot;10136&quot;&gt;&lt;property id=&quot;20148&quot; value=&quot;5&quot;/&gt;&lt;property id=&quot;20300&quot; value=&quot;Slide 26&quot;/&gt;&lt;property id=&quot;20307&quot; value=&quot;333&quot;/&gt;&lt;/object&gt;&lt;object type=&quot;3&quot; unique_id=&quot;10137&quot;&gt;&lt;property id=&quot;20148&quot; value=&quot;5&quot;/&gt;&lt;property id=&quot;20300&quot; value=&quot;Slide 27&quot;/&gt;&lt;property id=&quot;20307&quot; value=&quot;334&quot;/&gt;&lt;/object&gt;&lt;object type=&quot;3&quot; unique_id=&quot;10138&quot;&gt;&lt;property id=&quot;20148&quot; value=&quot;5&quot;/&gt;&lt;property id=&quot;20300&quot; value=&quot;Slide 28&quot;/&gt;&lt;property id=&quot;20307&quot; value=&quot;335&quot;/&gt;&lt;/object&gt;&lt;object type=&quot;3&quot; unique_id=&quot;10139&quot;&gt;&lt;property id=&quot;20148&quot; value=&quot;5&quot;/&gt;&lt;property id=&quot;20300&quot; value=&quot;Slide 29&quot;/&gt;&lt;property id=&quot;20307&quot; value=&quot;336&quot;/&gt;&lt;/object&gt;&lt;object type=&quot;3&quot; unique_id=&quot;10140&quot;&gt;&lt;property id=&quot;20148&quot; value=&quot;5&quot;/&gt;&lt;property id=&quot;20300&quot; value=&quot;Slide 30&quot;/&gt;&lt;property id=&quot;20307&quot; value=&quot;337&quot;/&gt;&lt;/object&gt;&lt;object type=&quot;3&quot; unique_id=&quot;10141&quot;&gt;&lt;property id=&quot;20148&quot; value=&quot;5&quot;/&gt;&lt;property id=&quot;20300&quot; value=&quot;Slide 31&quot;/&gt;&lt;property id=&quot;20307&quot; value=&quot;338&quot;/&gt;&lt;/object&gt;&lt;object type=&quot;3&quot; unique_id=&quot;10142&quot;&gt;&lt;property id=&quot;20148&quot; value=&quot;5&quot;/&gt;&lt;property id=&quot;20300&quot; value=&quot;Slide 32&quot;/&gt;&lt;property id=&quot;20307&quot; value=&quot;339&quot;/&gt;&lt;/object&gt;&lt;object type=&quot;3&quot; unique_id=&quot;10143&quot;&gt;&lt;property id=&quot;20148&quot; value=&quot;5&quot;/&gt;&lt;property id=&quot;20300&quot; value=&quot;Slide 33&quot;/&gt;&lt;property id=&quot;20307&quot; value=&quot;340&quot;/&gt;&lt;/object&gt;&lt;object type=&quot;3&quot; unique_id=&quot;10144&quot;&gt;&lt;property id=&quot;20148&quot; value=&quot;5&quot;/&gt;&lt;property id=&quot;20300&quot; value=&quot;Slide 34&quot;/&gt;&lt;property id=&quot;20307&quot; value=&quot;341&quot;/&gt;&lt;/object&gt;&lt;object type=&quot;3&quot; unique_id=&quot;10145&quot;&gt;&lt;property id=&quot;20148&quot; value=&quot;5&quot;/&gt;&lt;property id=&quot;20300&quot; value=&quot;Slide 35&quot;/&gt;&lt;property id=&quot;20307&quot; value=&quot;342&quot;/&gt;&lt;/object&gt;&lt;object type=&quot;3&quot; unique_id=&quot;10146&quot;&gt;&lt;property id=&quot;20148&quot; value=&quot;5&quot;/&gt;&lt;property id=&quot;20300&quot; value=&quot;Slide 36&quot;/&gt;&lt;property id=&quot;20307&quot; value=&quot;343&quot;/&gt;&lt;/object&gt;&lt;object type=&quot;3&quot; unique_id=&quot;10147&quot;&gt;&lt;property id=&quot;20148&quot; value=&quot;5&quot;/&gt;&lt;property id=&quot;20300&quot; value=&quot;Slide 37&quot;/&gt;&lt;property id=&quot;20307&quot; value=&quot;344&quot;/&gt;&lt;/object&gt;&lt;object type=&quot;3&quot; unique_id=&quot;10148&quot;&gt;&lt;property id=&quot;20148&quot; value=&quot;5&quot;/&gt;&lt;property id=&quot;20300&quot; value=&quot;Slide 38&quot;/&gt;&lt;property id=&quot;20307&quot; value=&quot;345&quot;/&gt;&lt;/object&gt;&lt;object type=&quot;3&quot; unique_id=&quot;10149&quot;&gt;&lt;property id=&quot;20148&quot; value=&quot;5&quot;/&gt;&lt;property id=&quot;20300&quot; value=&quot;Slide 39&quot;/&gt;&lt;property id=&quot;20307&quot; value=&quot;346&quot;/&gt;&lt;/object&gt;&lt;object type=&quot;3&quot; unique_id=&quot;10150&quot;&gt;&lt;property id=&quot;20148&quot; value=&quot;5&quot;/&gt;&lt;property id=&quot;20300&quot; value=&quot;Slide 40&quot;/&gt;&lt;property id=&quot;20307&quot; value=&quot;347&quot;/&gt;&lt;/object&gt;&lt;/object&gt;&lt;object type=&quot;8&quot; unique_id=&quot;1011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K Blu-option1">
  <a:themeElements>
    <a:clrScheme name="Custom 9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DDA24"/>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k Teal-option1">
  <a:themeElements>
    <a:clrScheme name="Custom 9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DDA24"/>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d-option1">
  <a:themeElements>
    <a:clrScheme name="Custom 9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DDA24"/>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ellow-option1">
  <a:themeElements>
    <a:clrScheme name="Custom 9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DDA24"/>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genta-option1">
  <a:themeElements>
    <a:clrScheme name="Custom 9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DDA24"/>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EBCBS_Core_Story</Template>
  <TotalTime>186</TotalTime>
  <Words>3591</Words>
  <Application>Microsoft Office PowerPoint</Application>
  <PresentationFormat>On-screen Show (4:3)</PresentationFormat>
  <Paragraphs>585</Paragraphs>
  <Slides>54</Slides>
  <Notes>28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54</vt:i4>
      </vt:variant>
    </vt:vector>
  </HeadingPairs>
  <TitlesOfParts>
    <vt:vector size="71" baseType="lpstr">
      <vt:lpstr>ＭＳ Ｐゴシック</vt:lpstr>
      <vt:lpstr>Aial</vt:lpstr>
      <vt:lpstr>Arial</vt:lpstr>
      <vt:lpstr>Arial Black</vt:lpstr>
      <vt:lpstr>Arial Narrow Bold</vt:lpstr>
      <vt:lpstr>Arial Rounded MT Bold</vt:lpstr>
      <vt:lpstr>Calibri</vt:lpstr>
      <vt:lpstr>Lucida Grande</vt:lpstr>
      <vt:lpstr>Times New Roman</vt:lpstr>
      <vt:lpstr>Wingdings</vt:lpstr>
      <vt:lpstr>Zapf Dingbats</vt:lpstr>
      <vt:lpstr>ヒラギノ角ゴ Pro W3</vt:lpstr>
      <vt:lpstr>DK Blu-option1</vt:lpstr>
      <vt:lpstr>Dk Teal-option1</vt:lpstr>
      <vt:lpstr>Red-option1</vt:lpstr>
      <vt:lpstr>Yellow-option1</vt:lpstr>
      <vt:lpstr>Magenta-option1</vt:lpstr>
      <vt:lpstr>Medicare 101</vt:lpstr>
      <vt:lpstr>Primeros Pasos</vt:lpstr>
      <vt:lpstr>Información básica sobre Medicare</vt:lpstr>
      <vt:lpstr>Información básica sobre Medicare</vt:lpstr>
      <vt:lpstr>Información básica sobre Medicare</vt:lpstr>
      <vt:lpstr>Recursos para ayudar con decisiones sobre Medicare</vt:lpstr>
      <vt:lpstr>PowerPoint Presentation</vt:lpstr>
      <vt:lpstr>Inscripción en Medicare </vt:lpstr>
      <vt:lpstr>Tarjeta de Medicare</vt:lpstr>
      <vt:lpstr>Cómo inscribirse en Medicare</vt:lpstr>
      <vt:lpstr>Cuándo inscribirse en Medicare</vt:lpstr>
      <vt:lpstr>Decidiendo cuál es el plan más adecuado para usted: ¿Medicare Original  o Medicare Advantage? </vt:lpstr>
      <vt:lpstr>Decisiones sobre Medicare</vt:lpstr>
      <vt:lpstr>Generalidades sobre Medicare Original</vt:lpstr>
      <vt:lpstr>Pagando por Medicare Part A  (Seguro de hospitalización)</vt:lpstr>
      <vt:lpstr>Qué paga por hospitalizaciones</vt:lpstr>
      <vt:lpstr>Qué paga por cuidado en centro especializado de enfermería</vt:lpstr>
      <vt:lpstr>Decisión: ¿Tengo que inscribirme  para la Part A?</vt:lpstr>
      <vt:lpstr>Qué paga por la Part B</vt:lpstr>
      <vt:lpstr>Pagando por Medicare Part B  (Seguro médico)</vt:lpstr>
      <vt:lpstr>Decisión: ¿Debo conservar/inscribirme para la Part B?</vt:lpstr>
      <vt:lpstr>Decisión: ¿Debo conservar/inscribirme para la Part B?</vt:lpstr>
      <vt:lpstr>Decisión: ¿Debo conservar/inscribirme para la Part B?</vt:lpstr>
      <vt:lpstr>Decisión: ¿Debo ingresar a un  Medicare Advantage Plan?</vt:lpstr>
      <vt:lpstr>Plan Medicare Advantage  Part C</vt:lpstr>
      <vt:lpstr>Part C – Medicare Advantage</vt:lpstr>
      <vt:lpstr>Cómo funciona la Part C</vt:lpstr>
      <vt:lpstr>¿Cuándo me puedo inscribir en un plan MA?</vt:lpstr>
      <vt:lpstr>Periodos de elección</vt:lpstr>
      <vt:lpstr>Periodos de elección</vt:lpstr>
      <vt:lpstr>Cómo inscribirse en un  Medicare Advantage Plan</vt:lpstr>
      <vt:lpstr>Fundamentos de Medicare: Part D</vt:lpstr>
      <vt:lpstr>Cómo funciona Medicare Part D </vt:lpstr>
      <vt:lpstr>¿Quién puede ingresar a la Part D?</vt:lpstr>
      <vt:lpstr>¿Cuándo puedo inscribirme en un  plan de la Part D?</vt:lpstr>
      <vt:lpstr>Decisión: ¿Debo inscribirme en un  plan de la Part D?</vt:lpstr>
      <vt:lpstr>Ingresando a un plan de la Part D</vt:lpstr>
      <vt:lpstr>¿Qué es una póliza de Medigap?</vt:lpstr>
      <vt:lpstr>Tipos de planes Medigap</vt:lpstr>
      <vt:lpstr>Decisión: ¿Necesito una póliza de Medigap?</vt:lpstr>
      <vt:lpstr>¿Cuál es el mejor momento para comprar una póliza de Medigap?</vt:lpstr>
      <vt:lpstr>¿Cómo encuentro la póliza de  Medigap adecuada para mí?</vt:lpstr>
      <vt:lpstr>Medicare y el mercado de seguro de salud</vt:lpstr>
      <vt:lpstr>Ayuda para personas que tienen  ingresos y recursos limitados</vt:lpstr>
      <vt:lpstr>¿Qué son los Programas de  Ahorros de Medicare?</vt:lpstr>
      <vt:lpstr>¿Quién puede calificar para el  Programa de Ahorros de Medicare?</vt:lpstr>
      <vt:lpstr>¿Qué es Ayuda adicional? </vt:lpstr>
      <vt:lpstr>¿Qué recursos están disponibles  para ayudar? </vt:lpstr>
      <vt:lpstr>Medicare.gov</vt:lpstr>
      <vt:lpstr>Medicaid.gov</vt:lpstr>
      <vt:lpstr>SocialSecurity.gov</vt:lpstr>
      <vt:lpstr>HealthCare.gov</vt:lpstr>
      <vt:lpstr>Puntos claves a recordar</vt:lpstr>
      <vt:lpstr>¡Gracias!</vt:lpstr>
    </vt:vector>
  </TitlesOfParts>
  <Company>WellPoint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101</dc:title>
  <dc:creator>Martin Kircher</dc:creator>
  <cp:lastModifiedBy>Swortzel, Scott</cp:lastModifiedBy>
  <cp:revision>31</cp:revision>
  <dcterms:created xsi:type="dcterms:W3CDTF">2018-11-10T00:35:18Z</dcterms:created>
  <dcterms:modified xsi:type="dcterms:W3CDTF">2019-03-18T17:07:23Z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
    <vt:lpwstr>Document</vt:lpwstr>
  </property>
</Properties>
</file>